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webextensions/webextension1.xml" ContentType="application/vnd.ms-office.webextensio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webextensions/webextension2.xml" ContentType="application/vnd.ms-office.webextension+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5"/>
  </p:notesMasterIdLst>
  <p:sldIdLst>
    <p:sldId id="256" r:id="rId2"/>
    <p:sldId id="257" r:id="rId3"/>
    <p:sldId id="297" r:id="rId4"/>
    <p:sldId id="298" r:id="rId5"/>
    <p:sldId id="260" r:id="rId6"/>
    <p:sldId id="29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300" r:id="rId42"/>
    <p:sldId id="295" r:id="rId43"/>
    <p:sldId id="296"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Helvetica Neue" panose="020B0604020202020204" charset="0"/>
      <p:regular r:id="rId50"/>
      <p:bold r:id="rId51"/>
      <p:italic r:id="rId52"/>
      <p:boldItalic r:id="rId53"/>
    </p:embeddedFont>
    <p:embeddedFont>
      <p:font typeface="Playfair Display" panose="00000500000000000000" pitchFamily="2"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61" autoAdjust="0"/>
  </p:normalViewPr>
  <p:slideViewPr>
    <p:cSldViewPr snapToGrid="0">
      <p:cViewPr varScale="1">
        <p:scale>
          <a:sx n="80" d="100"/>
          <a:sy n="80" d="100"/>
        </p:scale>
        <p:origin x="88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0a9417e68b_0_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2" name="Google Shape;62;g10a9417e68b_0_0:notes"/>
          <p:cNvSpPr>
            <a:spLocks noGrp="1" noRot="1" noChangeAspect="1"/>
          </p:cNvSpPr>
          <p:nvPr>
            <p:ph type="sldImg" idx="2"/>
          </p:nvPr>
        </p:nvSpPr>
        <p:spPr>
          <a:xfrm>
            <a:off x="2271658" y="1143641"/>
            <a:ext cx="23148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d5246e26f_0_17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229" name="Google Shape;229;g10d5246e26f_0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0a9417e68b_2_772: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245" name="Google Shape;245;g10a9417e68b_2_7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aa8a7380a_0_3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276" name="Google Shape;276;g10aa8a7380a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d5246e26f_0_20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293" name="Google Shape;293;g10d5246e26f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a9417e68b_2_66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309" name="Google Shape;309;g10a9417e68b_2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a9417e68b_2_698: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336" name="Google Shape;336;g10a9417e68b_2_6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a9417e68b_2_83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353" name="Google Shape;353;g10a9417e68b_2_8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a9417e68b_2_87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369" name="Google Shape;369;g10a9417e68b_2_8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a9417e68b_2_897: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385" name="Google Shape;385;g10a9417e68b_2_8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ae1e95bbb_0_3: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401" name="Google Shape;401;g10ae1e95bbb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a9417e68b_1_74: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7" name="Google Shape;77;g10a9417e68b_1_74:notes"/>
          <p:cNvSpPr>
            <a:spLocks noGrp="1" noRot="1" noChangeAspect="1"/>
          </p:cNvSpPr>
          <p:nvPr>
            <p:ph type="sldImg" idx="2"/>
          </p:nvPr>
        </p:nvSpPr>
        <p:spPr>
          <a:xfrm>
            <a:off x="2271658" y="1143641"/>
            <a:ext cx="2314800" cy="3085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ae1e95bbb_0_6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428" name="Google Shape;428;g10ae1e95bbb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0d52442a23_1_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451" name="Google Shape;451;g10d52442a23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10d5246e26f_0_1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484" name="Google Shape;484;g10d5246e26f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d5246e26f_0_4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509" name="Google Shape;509;g10d5246e26f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d5246e26f_0_118: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543" name="Google Shape;543;g10d5246e26f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a9417e68b_2_86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576" name="Google Shape;576;g10a9417e68b_2_8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0ae1e95bbb_0_1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592" name="Google Shape;592;g10ae1e95bbb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0ae1e95bbb_0_3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08" name="Google Shape;608;g10ae1e95bbb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0a9417e68b_2_65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24" name="Google Shape;624;g10a9417e68b_2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0a9417e68b_2_93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42" name="Google Shape;642;g10a9417e68b_2_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a9417e68b_2_64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23" name="Google Shape;123;g10a9417e68b_2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0d52442a23_0_5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59" name="Google Shape;659;g10d52442a23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0a9417e68b_2_959: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78" name="Google Shape;678;g10a9417e68b_2_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a9417e68b_2_97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694" name="Google Shape;694;g10a9417e68b_2_9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0a9417e68b_2_924: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10" name="Google Shape;710;g10a9417e68b_2_9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0d52442a23_0_82: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27" name="Google Shape;727;g10d52442a23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0d52442a23_0_11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43" name="Google Shape;743;g10d52442a23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10d52442a23_0_97: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62" name="Google Shape;762;g10d52442a23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10a9417e68b_2_1023: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80" name="Google Shape;780;g10a9417e68b_2_10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0d52442a23_0_3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798" name="Google Shape;798;g10d52442a23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0a9417e68b_2_71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815" name="Google Shape;815;g10a9417e68b_2_7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0a9417e68b_2_64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23" name="Google Shape;123;g10a9417e68b_2_6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77596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10d52442a23_0_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835" name="Google Shape;835;g10d52442a23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0d52442a23_0_36: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dirty="0"/>
          </a:p>
        </p:txBody>
      </p:sp>
      <p:sp>
        <p:nvSpPr>
          <p:cNvPr id="798" name="Google Shape;798;g10d52442a23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043827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0a9417e68b_1_158: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858" name="Google Shape;858;g10a9417e68b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10a9417e68b_1_173: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dirty="0"/>
          </a:p>
        </p:txBody>
      </p:sp>
      <p:sp>
        <p:nvSpPr>
          <p:cNvPr id="873" name="Google Shape;873;g10a9417e68b_1_1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0a9417e68b_2_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48" name="Google Shape;148;g10a9417e68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a9417e68b_2_0: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62" name="Google Shape;162;g10a9417e68b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38457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a9417e68b_2_285: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67" name="Google Shape;167;g10a9417e68b_2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a9417e68b_2_734: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182" name="Google Shape;182;g10a9417e68b_2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0d5246e26f_0_227:notes"/>
          <p:cNvSpPr txBox="1">
            <a:spLocks noGrp="1"/>
          </p:cNvSpPr>
          <p:nvPr>
            <p:ph type="body" idx="1"/>
          </p:nvPr>
        </p:nvSpPr>
        <p:spPr>
          <a:xfrm>
            <a:off x="685583" y="4400004"/>
            <a:ext cx="5486700" cy="3601500"/>
          </a:xfrm>
          <a:prstGeom prst="rect">
            <a:avLst/>
          </a:prstGeom>
          <a:noFill/>
          <a:ln>
            <a:noFill/>
          </a:ln>
        </p:spPr>
        <p:txBody>
          <a:bodyPr spcFirstLastPara="1" wrap="square" lIns="45425" tIns="22700" rIns="45425" bIns="22700" anchor="t" anchorCtr="0">
            <a:noAutofit/>
          </a:bodyPr>
          <a:lstStyle/>
          <a:p>
            <a:pPr marL="0" lvl="0" indent="0" algn="l" rtl="0">
              <a:lnSpc>
                <a:spcPct val="100000"/>
              </a:lnSpc>
              <a:spcBef>
                <a:spcPts val="0"/>
              </a:spcBef>
              <a:spcAft>
                <a:spcPts val="0"/>
              </a:spcAft>
              <a:buSzPts val="700"/>
              <a:buNone/>
            </a:pPr>
            <a:endParaRPr/>
          </a:p>
        </p:txBody>
      </p:sp>
      <p:sp>
        <p:nvSpPr>
          <p:cNvPr id="213" name="Google Shape;213;g10d5246e26f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1"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3109133" y="4783224"/>
            <a:ext cx="2925900" cy="257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600"/>
              <a:buNone/>
              <a:defRPr sz="600"/>
            </a:lvl1pPr>
            <a:lvl2pPr lvl="1" algn="l" rtl="0">
              <a:lnSpc>
                <a:spcPct val="100000"/>
              </a:lnSpc>
              <a:spcBef>
                <a:spcPts val="0"/>
              </a:spcBef>
              <a:spcAft>
                <a:spcPts val="0"/>
              </a:spcAft>
              <a:buSzPts val="600"/>
              <a:buNone/>
              <a:defRPr sz="600"/>
            </a:lvl2pPr>
            <a:lvl3pPr lvl="2" algn="l" rtl="0">
              <a:lnSpc>
                <a:spcPct val="100000"/>
              </a:lnSpc>
              <a:spcBef>
                <a:spcPts val="0"/>
              </a:spcBef>
              <a:spcAft>
                <a:spcPts val="0"/>
              </a:spcAft>
              <a:buSzPts val="600"/>
              <a:buNone/>
              <a:defRPr sz="600"/>
            </a:lvl3pPr>
            <a:lvl4pPr lvl="3" algn="l" rtl="0">
              <a:lnSpc>
                <a:spcPct val="100000"/>
              </a:lnSpc>
              <a:spcBef>
                <a:spcPts val="0"/>
              </a:spcBef>
              <a:spcAft>
                <a:spcPts val="0"/>
              </a:spcAft>
              <a:buSzPts val="600"/>
              <a:buNone/>
              <a:defRPr sz="600"/>
            </a:lvl4pPr>
            <a:lvl5pPr lvl="4" algn="l" rtl="0">
              <a:lnSpc>
                <a:spcPct val="100000"/>
              </a:lnSpc>
              <a:spcBef>
                <a:spcPts val="0"/>
              </a:spcBef>
              <a:spcAft>
                <a:spcPts val="0"/>
              </a:spcAft>
              <a:buSzPts val="600"/>
              <a:buNone/>
              <a:defRPr sz="600"/>
            </a:lvl5pPr>
            <a:lvl6pPr lvl="5" algn="l" rtl="0">
              <a:lnSpc>
                <a:spcPct val="100000"/>
              </a:lnSpc>
              <a:spcBef>
                <a:spcPts val="0"/>
              </a:spcBef>
              <a:spcAft>
                <a:spcPts val="0"/>
              </a:spcAft>
              <a:buSzPts val="600"/>
              <a:buNone/>
              <a:defRPr sz="600"/>
            </a:lvl6pPr>
            <a:lvl7pPr lvl="6" algn="l" rtl="0">
              <a:lnSpc>
                <a:spcPct val="100000"/>
              </a:lnSpc>
              <a:spcBef>
                <a:spcPts val="0"/>
              </a:spcBef>
              <a:spcAft>
                <a:spcPts val="0"/>
              </a:spcAft>
              <a:buSzPts val="600"/>
              <a:buNone/>
              <a:defRPr sz="600"/>
            </a:lvl7pPr>
            <a:lvl8pPr lvl="7" algn="l" rtl="0">
              <a:lnSpc>
                <a:spcPct val="100000"/>
              </a:lnSpc>
              <a:spcBef>
                <a:spcPts val="0"/>
              </a:spcBef>
              <a:spcAft>
                <a:spcPts val="0"/>
              </a:spcAft>
              <a:buSzPts val="600"/>
              <a:buNone/>
              <a:defRPr sz="600"/>
            </a:lvl8pPr>
            <a:lvl9pPr lvl="8" algn="l" rtl="0">
              <a:lnSpc>
                <a:spcPct val="100000"/>
              </a:lnSpc>
              <a:spcBef>
                <a:spcPts val="0"/>
              </a:spcBef>
              <a:spcAft>
                <a:spcPts val="0"/>
              </a:spcAft>
              <a:buSzPts val="600"/>
              <a:buNone/>
              <a:defRPr sz="600"/>
            </a:lvl9pPr>
          </a:lstStyle>
          <a:p>
            <a:endParaRPr/>
          </a:p>
        </p:txBody>
      </p:sp>
      <p:sp>
        <p:nvSpPr>
          <p:cNvPr id="52" name="Google Shape;52;p13"/>
          <p:cNvSpPr txBox="1">
            <a:spLocks noGrp="1"/>
          </p:cNvSpPr>
          <p:nvPr>
            <p:ph type="dt" idx="10"/>
          </p:nvPr>
        </p:nvSpPr>
        <p:spPr>
          <a:xfrm>
            <a:off x="457055" y="4783224"/>
            <a:ext cx="2103300" cy="257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600"/>
              <a:buNone/>
              <a:defRPr sz="600">
                <a:solidFill>
                  <a:srgbClr val="898989"/>
                </a:solidFill>
              </a:defRPr>
            </a:lvl1pPr>
            <a:lvl2pPr lvl="1" algn="l" rtl="0">
              <a:lnSpc>
                <a:spcPct val="100000"/>
              </a:lnSpc>
              <a:spcBef>
                <a:spcPts val="0"/>
              </a:spcBef>
              <a:spcAft>
                <a:spcPts val="0"/>
              </a:spcAft>
              <a:buSzPts val="600"/>
              <a:buNone/>
              <a:defRPr sz="600"/>
            </a:lvl2pPr>
            <a:lvl3pPr lvl="2" algn="l" rtl="0">
              <a:lnSpc>
                <a:spcPct val="100000"/>
              </a:lnSpc>
              <a:spcBef>
                <a:spcPts val="0"/>
              </a:spcBef>
              <a:spcAft>
                <a:spcPts val="0"/>
              </a:spcAft>
              <a:buSzPts val="600"/>
              <a:buNone/>
              <a:defRPr sz="600"/>
            </a:lvl3pPr>
            <a:lvl4pPr lvl="3" algn="l" rtl="0">
              <a:lnSpc>
                <a:spcPct val="100000"/>
              </a:lnSpc>
              <a:spcBef>
                <a:spcPts val="0"/>
              </a:spcBef>
              <a:spcAft>
                <a:spcPts val="0"/>
              </a:spcAft>
              <a:buSzPts val="600"/>
              <a:buNone/>
              <a:defRPr sz="600"/>
            </a:lvl4pPr>
            <a:lvl5pPr lvl="4" algn="l" rtl="0">
              <a:lnSpc>
                <a:spcPct val="100000"/>
              </a:lnSpc>
              <a:spcBef>
                <a:spcPts val="0"/>
              </a:spcBef>
              <a:spcAft>
                <a:spcPts val="0"/>
              </a:spcAft>
              <a:buSzPts val="600"/>
              <a:buNone/>
              <a:defRPr sz="600"/>
            </a:lvl5pPr>
            <a:lvl6pPr lvl="5" algn="l" rtl="0">
              <a:lnSpc>
                <a:spcPct val="100000"/>
              </a:lnSpc>
              <a:spcBef>
                <a:spcPts val="0"/>
              </a:spcBef>
              <a:spcAft>
                <a:spcPts val="0"/>
              </a:spcAft>
              <a:buSzPts val="600"/>
              <a:buNone/>
              <a:defRPr sz="600"/>
            </a:lvl6pPr>
            <a:lvl7pPr lvl="6" algn="l" rtl="0">
              <a:lnSpc>
                <a:spcPct val="100000"/>
              </a:lnSpc>
              <a:spcBef>
                <a:spcPts val="0"/>
              </a:spcBef>
              <a:spcAft>
                <a:spcPts val="0"/>
              </a:spcAft>
              <a:buSzPts val="600"/>
              <a:buNone/>
              <a:defRPr sz="600"/>
            </a:lvl7pPr>
            <a:lvl8pPr lvl="7" algn="l" rtl="0">
              <a:lnSpc>
                <a:spcPct val="100000"/>
              </a:lnSpc>
              <a:spcBef>
                <a:spcPts val="0"/>
              </a:spcBef>
              <a:spcAft>
                <a:spcPts val="0"/>
              </a:spcAft>
              <a:buSzPts val="600"/>
              <a:buNone/>
              <a:defRPr sz="600"/>
            </a:lvl8pPr>
            <a:lvl9pPr lvl="8" algn="l" rtl="0">
              <a:lnSpc>
                <a:spcPct val="100000"/>
              </a:lnSpc>
              <a:spcBef>
                <a:spcPts val="0"/>
              </a:spcBef>
              <a:spcAft>
                <a:spcPts val="0"/>
              </a:spcAft>
              <a:buSzPts val="600"/>
              <a:buNone/>
              <a:defRPr sz="600"/>
            </a:lvl9pPr>
          </a:lstStyle>
          <a:p>
            <a:endParaRPr/>
          </a:p>
        </p:txBody>
      </p:sp>
      <p:sp>
        <p:nvSpPr>
          <p:cNvPr id="53" name="Google Shape;53;p13"/>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Content">
  <p:cSld name="OBJECT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64269" y="185553"/>
            <a:ext cx="8615400" cy="220200"/>
          </a:xfrm>
          <a:prstGeom prst="rect">
            <a:avLst/>
          </a:prstGeom>
          <a:noFill/>
          <a:ln>
            <a:noFill/>
          </a:ln>
        </p:spPr>
        <p:txBody>
          <a:bodyPr spcFirstLastPara="1" wrap="square" lIns="0" tIns="0" rIns="0" bIns="0" anchor="t" anchorCtr="0">
            <a:spAutoFit/>
          </a:bodyPr>
          <a:lstStyle>
            <a:lvl1pPr lvl="0" algn="ctr" rtl="0">
              <a:lnSpc>
                <a:spcPct val="100000"/>
              </a:lnSpc>
              <a:spcBef>
                <a:spcPts val="0"/>
              </a:spcBef>
              <a:spcAft>
                <a:spcPts val="0"/>
              </a:spcAft>
              <a:buSzPts val="600"/>
              <a:buNone/>
              <a:defRPr sz="1400" b="0" i="1">
                <a:solidFill>
                  <a:srgbClr val="422C75"/>
                </a:solidFill>
                <a:latin typeface="Playfair Display"/>
                <a:ea typeface="Playfair Display"/>
                <a:cs typeface="Playfair Display"/>
                <a:sym typeface="Playfair Display"/>
              </a:defRPr>
            </a:lvl1pPr>
            <a:lvl2pPr lvl="1" algn="ctr" rtl="0">
              <a:lnSpc>
                <a:spcPct val="100000"/>
              </a:lnSpc>
              <a:spcBef>
                <a:spcPts val="0"/>
              </a:spcBef>
              <a:spcAft>
                <a:spcPts val="0"/>
              </a:spcAft>
              <a:buSzPts val="600"/>
              <a:buNone/>
              <a:defRPr/>
            </a:lvl2pPr>
            <a:lvl3pPr lvl="2" algn="ctr" rtl="0">
              <a:lnSpc>
                <a:spcPct val="100000"/>
              </a:lnSpc>
              <a:spcBef>
                <a:spcPts val="0"/>
              </a:spcBef>
              <a:spcAft>
                <a:spcPts val="0"/>
              </a:spcAft>
              <a:buSzPts val="600"/>
              <a:buNone/>
              <a:defRPr/>
            </a:lvl3pPr>
            <a:lvl4pPr lvl="3" algn="ctr" rtl="0">
              <a:lnSpc>
                <a:spcPct val="100000"/>
              </a:lnSpc>
              <a:spcBef>
                <a:spcPts val="0"/>
              </a:spcBef>
              <a:spcAft>
                <a:spcPts val="0"/>
              </a:spcAft>
              <a:buSzPts val="600"/>
              <a:buNone/>
              <a:defRPr/>
            </a:lvl4pPr>
            <a:lvl5pPr lvl="4" algn="ctr" rtl="0">
              <a:lnSpc>
                <a:spcPct val="100000"/>
              </a:lnSpc>
              <a:spcBef>
                <a:spcPts val="0"/>
              </a:spcBef>
              <a:spcAft>
                <a:spcPts val="0"/>
              </a:spcAft>
              <a:buSzPts val="600"/>
              <a:buNone/>
              <a:defRPr/>
            </a:lvl5pPr>
            <a:lvl6pPr lvl="5" algn="ctr" rtl="0">
              <a:lnSpc>
                <a:spcPct val="100000"/>
              </a:lnSpc>
              <a:spcBef>
                <a:spcPts val="0"/>
              </a:spcBef>
              <a:spcAft>
                <a:spcPts val="0"/>
              </a:spcAft>
              <a:buSzPts val="600"/>
              <a:buNone/>
              <a:defRPr/>
            </a:lvl6pPr>
            <a:lvl7pPr lvl="6" algn="ctr" rtl="0">
              <a:lnSpc>
                <a:spcPct val="100000"/>
              </a:lnSpc>
              <a:spcBef>
                <a:spcPts val="0"/>
              </a:spcBef>
              <a:spcAft>
                <a:spcPts val="0"/>
              </a:spcAft>
              <a:buSzPts val="600"/>
              <a:buNone/>
              <a:defRPr/>
            </a:lvl7pPr>
            <a:lvl8pPr lvl="7" algn="ctr" rtl="0">
              <a:lnSpc>
                <a:spcPct val="100000"/>
              </a:lnSpc>
              <a:spcBef>
                <a:spcPts val="0"/>
              </a:spcBef>
              <a:spcAft>
                <a:spcPts val="0"/>
              </a:spcAft>
              <a:buSzPts val="600"/>
              <a:buNone/>
              <a:defRPr/>
            </a:lvl8pPr>
            <a:lvl9pPr lvl="8" algn="ctr" rtl="0">
              <a:lnSpc>
                <a:spcPct val="100000"/>
              </a:lnSpc>
              <a:spcBef>
                <a:spcPts val="0"/>
              </a:spcBef>
              <a:spcAft>
                <a:spcPts val="0"/>
              </a:spcAft>
              <a:buSzPts val="600"/>
              <a:buNone/>
              <a:defRPr/>
            </a:lvl9pPr>
          </a:lstStyle>
          <a:p>
            <a:endParaRPr/>
          </a:p>
        </p:txBody>
      </p:sp>
      <p:sp>
        <p:nvSpPr>
          <p:cNvPr id="56" name="Google Shape;56;p14"/>
          <p:cNvSpPr txBox="1">
            <a:spLocks noGrp="1"/>
          </p:cNvSpPr>
          <p:nvPr>
            <p:ph type="body" idx="1"/>
          </p:nvPr>
        </p:nvSpPr>
        <p:spPr>
          <a:xfrm>
            <a:off x="1249141" y="1188406"/>
            <a:ext cx="6645900" cy="10332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200"/>
              </a:spcBef>
              <a:spcAft>
                <a:spcPts val="0"/>
              </a:spcAft>
              <a:buSzPts val="600"/>
              <a:buNone/>
              <a:defRPr b="0" i="0">
                <a:solidFill>
                  <a:schemeClr val="dk1"/>
                </a:solidFill>
              </a:defRPr>
            </a:lvl1pPr>
            <a:lvl2pPr marL="914400" lvl="1" indent="-228600" algn="l" rtl="0">
              <a:lnSpc>
                <a:spcPct val="100000"/>
              </a:lnSpc>
              <a:spcBef>
                <a:spcPts val="200"/>
              </a:spcBef>
              <a:spcAft>
                <a:spcPts val="0"/>
              </a:spcAft>
              <a:buSzPts val="600"/>
              <a:buNone/>
              <a:defRPr/>
            </a:lvl2pPr>
            <a:lvl3pPr marL="1371600" lvl="2" indent="-228600" algn="l" rtl="0">
              <a:lnSpc>
                <a:spcPct val="100000"/>
              </a:lnSpc>
              <a:spcBef>
                <a:spcPts val="200"/>
              </a:spcBef>
              <a:spcAft>
                <a:spcPts val="0"/>
              </a:spcAft>
              <a:buSzPts val="600"/>
              <a:buNone/>
              <a:defRPr/>
            </a:lvl3pPr>
            <a:lvl4pPr marL="1828800" lvl="3" indent="-228600" algn="l" rtl="0">
              <a:lnSpc>
                <a:spcPct val="100000"/>
              </a:lnSpc>
              <a:spcBef>
                <a:spcPts val="200"/>
              </a:spcBef>
              <a:spcAft>
                <a:spcPts val="0"/>
              </a:spcAft>
              <a:buSzPts val="600"/>
              <a:buNone/>
              <a:defRPr/>
            </a:lvl4pPr>
            <a:lvl5pPr marL="2286000" lvl="4" indent="-228600" algn="l" rtl="0">
              <a:lnSpc>
                <a:spcPct val="100000"/>
              </a:lnSpc>
              <a:spcBef>
                <a:spcPts val="200"/>
              </a:spcBef>
              <a:spcAft>
                <a:spcPts val="0"/>
              </a:spcAft>
              <a:buSzPts val="600"/>
              <a:buNone/>
              <a:defRPr/>
            </a:lvl5pPr>
            <a:lvl6pPr marL="2743200" lvl="5" indent="-228600" algn="l" rtl="0">
              <a:lnSpc>
                <a:spcPct val="100000"/>
              </a:lnSpc>
              <a:spcBef>
                <a:spcPts val="0"/>
              </a:spcBef>
              <a:spcAft>
                <a:spcPts val="0"/>
              </a:spcAft>
              <a:buSzPts val="600"/>
              <a:buNone/>
              <a:defRPr/>
            </a:lvl6pPr>
            <a:lvl7pPr marL="3200400" lvl="6" indent="-228600" algn="l" rtl="0">
              <a:lnSpc>
                <a:spcPct val="100000"/>
              </a:lnSpc>
              <a:spcBef>
                <a:spcPts val="0"/>
              </a:spcBef>
              <a:spcAft>
                <a:spcPts val="0"/>
              </a:spcAft>
              <a:buSzPts val="600"/>
              <a:buNone/>
              <a:defRPr/>
            </a:lvl7pPr>
            <a:lvl8pPr marL="3657600" lvl="7" indent="-228600" algn="l" rtl="0">
              <a:lnSpc>
                <a:spcPct val="100000"/>
              </a:lnSpc>
              <a:spcBef>
                <a:spcPts val="0"/>
              </a:spcBef>
              <a:spcAft>
                <a:spcPts val="0"/>
              </a:spcAft>
              <a:buSzPts val="600"/>
              <a:buNone/>
              <a:defRPr/>
            </a:lvl8pPr>
            <a:lvl9pPr marL="4114800" lvl="8" indent="-228600" algn="l" rtl="0">
              <a:lnSpc>
                <a:spcPct val="100000"/>
              </a:lnSpc>
              <a:spcBef>
                <a:spcPts val="0"/>
              </a:spcBef>
              <a:spcAft>
                <a:spcPts val="0"/>
              </a:spcAft>
              <a:buSzPts val="600"/>
              <a:buNone/>
              <a:defRPr/>
            </a:lvl9pPr>
          </a:lstStyle>
          <a:p>
            <a:endParaRPr/>
          </a:p>
        </p:txBody>
      </p:sp>
      <p:sp>
        <p:nvSpPr>
          <p:cNvPr id="57" name="Google Shape;57;p14"/>
          <p:cNvSpPr txBox="1">
            <a:spLocks noGrp="1"/>
          </p:cNvSpPr>
          <p:nvPr>
            <p:ph type="ftr" idx="11"/>
          </p:nvPr>
        </p:nvSpPr>
        <p:spPr>
          <a:xfrm>
            <a:off x="3109133" y="4783224"/>
            <a:ext cx="2925900" cy="257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600"/>
              <a:buNone/>
              <a:defRPr sz="600"/>
            </a:lvl1pPr>
            <a:lvl2pPr lvl="1" algn="l" rtl="0">
              <a:lnSpc>
                <a:spcPct val="100000"/>
              </a:lnSpc>
              <a:spcBef>
                <a:spcPts val="0"/>
              </a:spcBef>
              <a:spcAft>
                <a:spcPts val="0"/>
              </a:spcAft>
              <a:buSzPts val="600"/>
              <a:buNone/>
              <a:defRPr sz="600"/>
            </a:lvl2pPr>
            <a:lvl3pPr lvl="2" algn="l" rtl="0">
              <a:lnSpc>
                <a:spcPct val="100000"/>
              </a:lnSpc>
              <a:spcBef>
                <a:spcPts val="0"/>
              </a:spcBef>
              <a:spcAft>
                <a:spcPts val="0"/>
              </a:spcAft>
              <a:buSzPts val="600"/>
              <a:buNone/>
              <a:defRPr sz="600"/>
            </a:lvl3pPr>
            <a:lvl4pPr lvl="3" algn="l" rtl="0">
              <a:lnSpc>
                <a:spcPct val="100000"/>
              </a:lnSpc>
              <a:spcBef>
                <a:spcPts val="0"/>
              </a:spcBef>
              <a:spcAft>
                <a:spcPts val="0"/>
              </a:spcAft>
              <a:buSzPts val="600"/>
              <a:buNone/>
              <a:defRPr sz="600"/>
            </a:lvl4pPr>
            <a:lvl5pPr lvl="4" algn="l" rtl="0">
              <a:lnSpc>
                <a:spcPct val="100000"/>
              </a:lnSpc>
              <a:spcBef>
                <a:spcPts val="0"/>
              </a:spcBef>
              <a:spcAft>
                <a:spcPts val="0"/>
              </a:spcAft>
              <a:buSzPts val="600"/>
              <a:buNone/>
              <a:defRPr sz="600"/>
            </a:lvl5pPr>
            <a:lvl6pPr lvl="5" algn="l" rtl="0">
              <a:lnSpc>
                <a:spcPct val="100000"/>
              </a:lnSpc>
              <a:spcBef>
                <a:spcPts val="0"/>
              </a:spcBef>
              <a:spcAft>
                <a:spcPts val="0"/>
              </a:spcAft>
              <a:buSzPts val="600"/>
              <a:buNone/>
              <a:defRPr sz="600"/>
            </a:lvl6pPr>
            <a:lvl7pPr lvl="6" algn="l" rtl="0">
              <a:lnSpc>
                <a:spcPct val="100000"/>
              </a:lnSpc>
              <a:spcBef>
                <a:spcPts val="0"/>
              </a:spcBef>
              <a:spcAft>
                <a:spcPts val="0"/>
              </a:spcAft>
              <a:buSzPts val="600"/>
              <a:buNone/>
              <a:defRPr sz="600"/>
            </a:lvl7pPr>
            <a:lvl8pPr lvl="7" algn="l" rtl="0">
              <a:lnSpc>
                <a:spcPct val="100000"/>
              </a:lnSpc>
              <a:spcBef>
                <a:spcPts val="0"/>
              </a:spcBef>
              <a:spcAft>
                <a:spcPts val="0"/>
              </a:spcAft>
              <a:buSzPts val="600"/>
              <a:buNone/>
              <a:defRPr sz="600"/>
            </a:lvl8pPr>
            <a:lvl9pPr lvl="8" algn="l" rtl="0">
              <a:lnSpc>
                <a:spcPct val="100000"/>
              </a:lnSpc>
              <a:spcBef>
                <a:spcPts val="0"/>
              </a:spcBef>
              <a:spcAft>
                <a:spcPts val="0"/>
              </a:spcAft>
              <a:buSzPts val="600"/>
              <a:buNone/>
              <a:defRPr sz="600"/>
            </a:lvl9pPr>
          </a:lstStyle>
          <a:p>
            <a:endParaRPr/>
          </a:p>
        </p:txBody>
      </p:sp>
      <p:sp>
        <p:nvSpPr>
          <p:cNvPr id="58" name="Google Shape;58;p14"/>
          <p:cNvSpPr txBox="1">
            <a:spLocks noGrp="1"/>
          </p:cNvSpPr>
          <p:nvPr>
            <p:ph type="dt" idx="10"/>
          </p:nvPr>
        </p:nvSpPr>
        <p:spPr>
          <a:xfrm>
            <a:off x="457055" y="4783224"/>
            <a:ext cx="2103300" cy="2577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600"/>
              <a:buNone/>
              <a:defRPr sz="600">
                <a:solidFill>
                  <a:srgbClr val="898989"/>
                </a:solidFill>
              </a:defRPr>
            </a:lvl1pPr>
            <a:lvl2pPr lvl="1" algn="l" rtl="0">
              <a:lnSpc>
                <a:spcPct val="100000"/>
              </a:lnSpc>
              <a:spcBef>
                <a:spcPts val="0"/>
              </a:spcBef>
              <a:spcAft>
                <a:spcPts val="0"/>
              </a:spcAft>
              <a:buSzPts val="600"/>
              <a:buNone/>
              <a:defRPr sz="600"/>
            </a:lvl2pPr>
            <a:lvl3pPr lvl="2" algn="l" rtl="0">
              <a:lnSpc>
                <a:spcPct val="100000"/>
              </a:lnSpc>
              <a:spcBef>
                <a:spcPts val="0"/>
              </a:spcBef>
              <a:spcAft>
                <a:spcPts val="0"/>
              </a:spcAft>
              <a:buSzPts val="600"/>
              <a:buNone/>
              <a:defRPr sz="600"/>
            </a:lvl3pPr>
            <a:lvl4pPr lvl="3" algn="l" rtl="0">
              <a:lnSpc>
                <a:spcPct val="100000"/>
              </a:lnSpc>
              <a:spcBef>
                <a:spcPts val="0"/>
              </a:spcBef>
              <a:spcAft>
                <a:spcPts val="0"/>
              </a:spcAft>
              <a:buSzPts val="600"/>
              <a:buNone/>
              <a:defRPr sz="600"/>
            </a:lvl4pPr>
            <a:lvl5pPr lvl="4" algn="l" rtl="0">
              <a:lnSpc>
                <a:spcPct val="100000"/>
              </a:lnSpc>
              <a:spcBef>
                <a:spcPts val="0"/>
              </a:spcBef>
              <a:spcAft>
                <a:spcPts val="0"/>
              </a:spcAft>
              <a:buSzPts val="600"/>
              <a:buNone/>
              <a:defRPr sz="600"/>
            </a:lvl5pPr>
            <a:lvl6pPr lvl="5" algn="l" rtl="0">
              <a:lnSpc>
                <a:spcPct val="100000"/>
              </a:lnSpc>
              <a:spcBef>
                <a:spcPts val="0"/>
              </a:spcBef>
              <a:spcAft>
                <a:spcPts val="0"/>
              </a:spcAft>
              <a:buSzPts val="600"/>
              <a:buNone/>
              <a:defRPr sz="600"/>
            </a:lvl6pPr>
            <a:lvl7pPr lvl="6" algn="l" rtl="0">
              <a:lnSpc>
                <a:spcPct val="100000"/>
              </a:lnSpc>
              <a:spcBef>
                <a:spcPts val="0"/>
              </a:spcBef>
              <a:spcAft>
                <a:spcPts val="0"/>
              </a:spcAft>
              <a:buSzPts val="600"/>
              <a:buNone/>
              <a:defRPr sz="600"/>
            </a:lvl7pPr>
            <a:lvl8pPr lvl="7" algn="l" rtl="0">
              <a:lnSpc>
                <a:spcPct val="100000"/>
              </a:lnSpc>
              <a:spcBef>
                <a:spcPts val="0"/>
              </a:spcBef>
              <a:spcAft>
                <a:spcPts val="0"/>
              </a:spcAft>
              <a:buSzPts val="600"/>
              <a:buNone/>
              <a:defRPr sz="600"/>
            </a:lvl8pPr>
            <a:lvl9pPr lvl="8" algn="l" rtl="0">
              <a:lnSpc>
                <a:spcPct val="100000"/>
              </a:lnSpc>
              <a:spcBef>
                <a:spcPts val="0"/>
              </a:spcBef>
              <a:spcAft>
                <a:spcPts val="0"/>
              </a:spcAft>
              <a:buSzPts val="600"/>
              <a:buNone/>
              <a:defRPr sz="600"/>
            </a:lvl9pPr>
          </a:lstStyle>
          <a:p>
            <a:endParaRPr/>
          </a:p>
        </p:txBody>
      </p:sp>
      <p:sp>
        <p:nvSpPr>
          <p:cNvPr id="59" name="Google Shape;59;p14"/>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800"/>
              <a:buFont typeface="Calibri"/>
              <a:buNone/>
              <a:defRPr sz="8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66.png"/><Relationship Id="rId4" Type="http://schemas.microsoft.com/office/2011/relationships/webextension" Target="../webextensions/webextension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microsoft.com/office/2011/relationships/webextension" Target="../webextensions/webextension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sp>
        <p:nvSpPr>
          <p:cNvPr id="64" name="Google Shape;64;p15"/>
          <p:cNvSpPr txBox="1"/>
          <p:nvPr/>
        </p:nvSpPr>
        <p:spPr>
          <a:xfrm>
            <a:off x="0" y="7220"/>
            <a:ext cx="9144000" cy="5198400"/>
          </a:xfrm>
          <a:prstGeom prst="rect">
            <a:avLst/>
          </a:prstGeom>
          <a:solidFill>
            <a:schemeClr val="lt1">
              <a:alpha val="9765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5" name="Google Shape;65;p15"/>
          <p:cNvSpPr txBox="1"/>
          <p:nvPr/>
        </p:nvSpPr>
        <p:spPr>
          <a:xfrm>
            <a:off x="1140834" y="1974608"/>
            <a:ext cx="7715700" cy="97500"/>
          </a:xfrm>
          <a:prstGeom prst="rect">
            <a:avLst/>
          </a:prstGeom>
          <a:noFill/>
          <a:ln>
            <a:noFill/>
          </a:ln>
        </p:spPr>
        <p:txBody>
          <a:bodyPr spcFirstLastPara="1" wrap="square" lIns="0" tIns="5200" rIns="0" bIns="0" anchor="t" anchorCtr="0">
            <a:spAutoFit/>
          </a:bodyPr>
          <a:lstStyle/>
          <a:p>
            <a:pPr marL="0" marR="0" lvl="0" indent="0" algn="ctr" rtl="0">
              <a:lnSpc>
                <a:spcPct val="100000"/>
              </a:lnSpc>
              <a:spcBef>
                <a:spcPts val="0"/>
              </a:spcBef>
              <a:spcAft>
                <a:spcPts val="0"/>
              </a:spcAft>
              <a:buClr>
                <a:srgbClr val="005893"/>
              </a:buClr>
              <a:buSzPts val="4500"/>
              <a:buFont typeface="Helvetica Neue"/>
              <a:buNone/>
            </a:pPr>
            <a:endParaRPr sz="600" b="0" i="0" u="none" strike="noStrike" cap="none">
              <a:solidFill>
                <a:srgbClr val="000000"/>
              </a:solidFill>
              <a:latin typeface="Arial"/>
              <a:ea typeface="Arial"/>
              <a:cs typeface="Arial"/>
              <a:sym typeface="Arial"/>
            </a:endParaRPr>
          </a:p>
        </p:txBody>
      </p:sp>
      <p:sp>
        <p:nvSpPr>
          <p:cNvPr id="66" name="Google Shape;66;p15"/>
          <p:cNvSpPr/>
          <p:nvPr/>
        </p:nvSpPr>
        <p:spPr>
          <a:xfrm>
            <a:off x="-2888" y="7220"/>
            <a:ext cx="4257387" cy="2952401"/>
          </a:xfrm>
          <a:custGeom>
            <a:avLst/>
            <a:gdLst/>
            <a:ahLst/>
            <a:cxnLst/>
            <a:rect l="l" t="t" r="r" b="b"/>
            <a:pathLst>
              <a:path w="7436484" h="5134610" extrusionOk="0">
                <a:moveTo>
                  <a:pt x="7435941" y="0"/>
                </a:moveTo>
                <a:lnTo>
                  <a:pt x="0" y="0"/>
                </a:lnTo>
                <a:lnTo>
                  <a:pt x="0" y="5134513"/>
                </a:lnTo>
                <a:lnTo>
                  <a:pt x="7435941" y="0"/>
                </a:lnTo>
                <a:close/>
              </a:path>
            </a:pathLst>
          </a:custGeom>
          <a:solidFill>
            <a:srgbClr val="005893"/>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7" name="Google Shape;67;p15"/>
          <p:cNvSpPr txBox="1"/>
          <p:nvPr/>
        </p:nvSpPr>
        <p:spPr>
          <a:xfrm>
            <a:off x="214448" y="189163"/>
            <a:ext cx="839700" cy="8376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 name="Google Shape;68;p15"/>
          <p:cNvSpPr txBox="1"/>
          <p:nvPr/>
        </p:nvSpPr>
        <p:spPr>
          <a:xfrm>
            <a:off x="2548825" y="607921"/>
            <a:ext cx="66600" cy="672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9" name="Google Shape;69;p15"/>
          <p:cNvSpPr txBox="1"/>
          <p:nvPr/>
        </p:nvSpPr>
        <p:spPr>
          <a:xfrm>
            <a:off x="1140834" y="327786"/>
            <a:ext cx="1732800" cy="625800"/>
          </a:xfrm>
          <a:prstGeom prst="rect">
            <a:avLst/>
          </a:prstGeom>
          <a:noFill/>
          <a:ln>
            <a:noFill/>
          </a:ln>
        </p:spPr>
        <p:txBody>
          <a:bodyPr spcFirstLastPara="1" wrap="square" lIns="0" tIns="6050" rIns="0" bIns="0" anchor="t" anchorCtr="0">
            <a:spAutoFit/>
          </a:bodyPr>
          <a:lstStyle/>
          <a:p>
            <a:pPr marL="0" marR="0" lvl="0" indent="0" algn="l" rtl="0">
              <a:lnSpc>
                <a:spcPct val="111904"/>
              </a:lnSpc>
              <a:spcBef>
                <a:spcPts val="0"/>
              </a:spcBef>
              <a:spcAft>
                <a:spcPts val="0"/>
              </a:spcAft>
              <a:buClr>
                <a:srgbClr val="FFFFFF"/>
              </a:buClr>
              <a:buSzPts val="1900"/>
              <a:buFont typeface="Helvetica Neue"/>
              <a:buNone/>
            </a:pPr>
            <a:r>
              <a:rPr lang="en" sz="1900" b="1" i="0" u="none" strike="noStrike" cap="none">
                <a:solidFill>
                  <a:srgbClr val="FFFFFF"/>
                </a:solidFill>
                <a:latin typeface="Helvetica Neue"/>
                <a:ea typeface="Helvetica Neue"/>
                <a:cs typeface="Helvetica Neue"/>
                <a:sym typeface="Helvetica Neue"/>
              </a:rPr>
              <a:t>RV College of </a:t>
            </a:r>
            <a:endParaRPr sz="600" b="0" i="0" u="none" strike="noStrike" cap="none">
              <a:solidFill>
                <a:srgbClr val="000000"/>
              </a:solidFill>
              <a:latin typeface="Arial"/>
              <a:ea typeface="Arial"/>
              <a:cs typeface="Arial"/>
              <a:sym typeface="Arial"/>
            </a:endParaRPr>
          </a:p>
          <a:p>
            <a:pPr marL="0" marR="0" lvl="0" indent="0" algn="l" rtl="0">
              <a:lnSpc>
                <a:spcPct val="111904"/>
              </a:lnSpc>
              <a:spcBef>
                <a:spcPts val="0"/>
              </a:spcBef>
              <a:spcAft>
                <a:spcPts val="0"/>
              </a:spcAft>
              <a:buClr>
                <a:srgbClr val="FFFFFF"/>
              </a:buClr>
              <a:buSzPts val="1900"/>
              <a:buFont typeface="Helvetica Neue"/>
              <a:buNone/>
            </a:pPr>
            <a:r>
              <a:rPr lang="en" sz="1900" b="1" i="0" u="none" strike="noStrike" cap="none">
                <a:solidFill>
                  <a:srgbClr val="FFFFFF"/>
                </a:solidFill>
                <a:latin typeface="Helvetica Neue"/>
                <a:ea typeface="Helvetica Neue"/>
                <a:cs typeface="Helvetica Neue"/>
                <a:sym typeface="Helvetica Neue"/>
              </a:rPr>
              <a:t>Engineering</a:t>
            </a:r>
            <a:endParaRPr sz="600" b="0" i="0" u="none" strike="noStrike" cap="none">
              <a:solidFill>
                <a:srgbClr val="000000"/>
              </a:solidFill>
              <a:latin typeface="Arial"/>
              <a:ea typeface="Arial"/>
              <a:cs typeface="Arial"/>
              <a:sym typeface="Arial"/>
            </a:endParaRPr>
          </a:p>
        </p:txBody>
      </p:sp>
      <p:sp>
        <p:nvSpPr>
          <p:cNvPr id="70" name="Google Shape;70;p15"/>
          <p:cNvSpPr txBox="1"/>
          <p:nvPr/>
        </p:nvSpPr>
        <p:spPr>
          <a:xfrm>
            <a:off x="7122528" y="189175"/>
            <a:ext cx="1968300" cy="221400"/>
          </a:xfrm>
          <a:prstGeom prst="rect">
            <a:avLst/>
          </a:prstGeom>
          <a:noFill/>
          <a:ln>
            <a:noFill/>
          </a:ln>
        </p:spPr>
        <p:txBody>
          <a:bodyPr spcFirstLastPara="1" wrap="square" lIns="0" tIns="5775" rIns="0" bIns="0" anchor="t" anchorCtr="0">
            <a:spAutoFit/>
          </a:bodyPr>
          <a:lstStyle/>
          <a:p>
            <a:pPr marL="0" marR="0" lvl="0" indent="0" algn="l" rtl="0">
              <a:lnSpc>
                <a:spcPct val="100000"/>
              </a:lnSpc>
              <a:spcBef>
                <a:spcPts val="0"/>
              </a:spcBef>
              <a:spcAft>
                <a:spcPts val="0"/>
              </a:spcAft>
              <a:buClr>
                <a:srgbClr val="422C75"/>
              </a:buClr>
              <a:buSzPts val="1400"/>
              <a:buFont typeface="Playfair Display"/>
              <a:buNone/>
            </a:pPr>
            <a:r>
              <a:rPr lang="en" sz="1400" b="0" i="1" u="none" strike="noStrike" cap="none">
                <a:solidFill>
                  <a:srgbClr val="422C75"/>
                </a:solidFill>
                <a:latin typeface="Playfair Display"/>
                <a:ea typeface="Playfair Display"/>
                <a:cs typeface="Playfair Display"/>
                <a:sym typeface="Playfair Display"/>
              </a:rPr>
              <a:t>Go, change the world</a:t>
            </a:r>
            <a:endParaRPr sz="600" b="0" i="0" u="none" strike="noStrike" cap="none">
              <a:solidFill>
                <a:srgbClr val="000000"/>
              </a:solidFill>
              <a:latin typeface="Arial"/>
              <a:ea typeface="Arial"/>
              <a:cs typeface="Arial"/>
              <a:sym typeface="Arial"/>
            </a:endParaRPr>
          </a:p>
        </p:txBody>
      </p:sp>
      <p:sp>
        <p:nvSpPr>
          <p:cNvPr id="71" name="Google Shape;71;p15"/>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a:t>
            </a:fld>
            <a:endParaRPr/>
          </a:p>
        </p:txBody>
      </p:sp>
      <p:sp>
        <p:nvSpPr>
          <p:cNvPr id="72" name="Google Shape;72;p15"/>
          <p:cNvSpPr txBox="1"/>
          <p:nvPr/>
        </p:nvSpPr>
        <p:spPr>
          <a:xfrm>
            <a:off x="3337150" y="1561425"/>
            <a:ext cx="480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3" name="Google Shape;73;p15"/>
          <p:cNvSpPr txBox="1"/>
          <p:nvPr/>
        </p:nvSpPr>
        <p:spPr>
          <a:xfrm>
            <a:off x="2166725" y="1630400"/>
            <a:ext cx="6520200" cy="1662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FF0000"/>
                </a:solidFill>
              </a:rPr>
              <a:t>Implementation of Red-Black trees </a:t>
            </a:r>
            <a:endParaRPr sz="4800">
              <a:solidFill>
                <a:srgbClr val="FF0000"/>
              </a:solidFill>
            </a:endParaRPr>
          </a:p>
        </p:txBody>
      </p:sp>
      <p:sp>
        <p:nvSpPr>
          <p:cNvPr id="74" name="Google Shape;74;p15"/>
          <p:cNvSpPr txBox="1"/>
          <p:nvPr/>
        </p:nvSpPr>
        <p:spPr>
          <a:xfrm>
            <a:off x="6166025" y="3714713"/>
            <a:ext cx="2520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005893"/>
                </a:solidFill>
              </a:rPr>
              <a:t>Neha N 1RV20CS094</a:t>
            </a:r>
            <a:endParaRPr sz="1500">
              <a:solidFill>
                <a:srgbClr val="005893"/>
              </a:solidFill>
            </a:endParaRPr>
          </a:p>
          <a:p>
            <a:pPr marL="0" lvl="0" indent="0" algn="l" rtl="0">
              <a:spcBef>
                <a:spcPts val="0"/>
              </a:spcBef>
              <a:spcAft>
                <a:spcPts val="0"/>
              </a:spcAft>
              <a:buNone/>
            </a:pPr>
            <a:r>
              <a:rPr lang="en" sz="1500">
                <a:solidFill>
                  <a:srgbClr val="005893"/>
                </a:solidFill>
              </a:rPr>
              <a:t>Nimisha 1RV20CS098</a:t>
            </a:r>
            <a:endParaRPr sz="1500">
              <a:solidFill>
                <a:srgbClr val="00589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230"/>
        <p:cNvGrpSpPr/>
        <p:nvPr/>
      </p:nvGrpSpPr>
      <p:grpSpPr>
        <a:xfrm>
          <a:off x="0" y="0"/>
          <a:ext cx="0" cy="0"/>
          <a:chOff x="0" y="0"/>
          <a:chExt cx="0" cy="0"/>
        </a:xfrm>
      </p:grpSpPr>
      <p:sp>
        <p:nvSpPr>
          <p:cNvPr id="231" name="Google Shape;231;p23"/>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32" name="Google Shape;232;p23"/>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33" name="Google Shape;233;p23"/>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34" name="Google Shape;234;p23"/>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35" name="Google Shape;235;p23"/>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36" name="Google Shape;236;p23"/>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237" name="Google Shape;237;p23"/>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238" name="Google Shape;238;p23"/>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10</a:t>
            </a:fld>
            <a:endParaRPr/>
          </a:p>
        </p:txBody>
      </p:sp>
      <p:sp>
        <p:nvSpPr>
          <p:cNvPr id="239" name="Google Shape;239;p23"/>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40" name="Google Shape;240;p23"/>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pic>
        <p:nvPicPr>
          <p:cNvPr id="241" name="Google Shape;241;p23"/>
          <p:cNvPicPr preferRelativeResize="0"/>
          <p:nvPr/>
        </p:nvPicPr>
        <p:blipFill>
          <a:blip r:embed="rId4">
            <a:alphaModFix/>
          </a:blip>
          <a:stretch>
            <a:fillRect/>
          </a:stretch>
        </p:blipFill>
        <p:spPr>
          <a:xfrm>
            <a:off x="5659154" y="795835"/>
            <a:ext cx="3093746" cy="4094050"/>
          </a:xfrm>
          <a:prstGeom prst="rect">
            <a:avLst/>
          </a:prstGeom>
          <a:noFill/>
          <a:ln>
            <a:noFill/>
          </a:ln>
        </p:spPr>
      </p:pic>
      <p:pic>
        <p:nvPicPr>
          <p:cNvPr id="242" name="Google Shape;242;p23"/>
          <p:cNvPicPr preferRelativeResize="0"/>
          <p:nvPr/>
        </p:nvPicPr>
        <p:blipFill>
          <a:blip r:embed="rId5">
            <a:alphaModFix/>
          </a:blip>
          <a:stretch>
            <a:fillRect/>
          </a:stretch>
        </p:blipFill>
        <p:spPr>
          <a:xfrm>
            <a:off x="368850" y="734275"/>
            <a:ext cx="4526700" cy="24564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246"/>
        <p:cNvGrpSpPr/>
        <p:nvPr/>
      </p:nvGrpSpPr>
      <p:grpSpPr>
        <a:xfrm>
          <a:off x="0" y="0"/>
          <a:ext cx="0" cy="0"/>
          <a:chOff x="0" y="0"/>
          <a:chExt cx="0" cy="0"/>
        </a:xfrm>
      </p:grpSpPr>
      <p:sp>
        <p:nvSpPr>
          <p:cNvPr id="247" name="Google Shape;247;p24"/>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48" name="Google Shape;248;p24"/>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49" name="Google Shape;249;p24"/>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50" name="Google Shape;250;p2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51" name="Google Shape;251;p24"/>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52" name="Google Shape;252;p24"/>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253" name="Google Shape;253;p24"/>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254" name="Google Shape;254;p24"/>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11</a:t>
            </a:fld>
            <a:endParaRPr/>
          </a:p>
        </p:txBody>
      </p:sp>
      <p:sp>
        <p:nvSpPr>
          <p:cNvPr id="255" name="Google Shape;255;p24"/>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56" name="Google Shape;256;p24"/>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257" name="Google Shape;257;p24"/>
          <p:cNvSpPr txBox="1"/>
          <p:nvPr/>
        </p:nvSpPr>
        <p:spPr>
          <a:xfrm>
            <a:off x="398350" y="734775"/>
            <a:ext cx="8312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1a) Right rotation</a:t>
            </a:r>
            <a:endParaRPr sz="1500" b="1" u="sng">
              <a:solidFill>
                <a:srgbClr val="005893"/>
              </a:solidFill>
            </a:endParaRPr>
          </a:p>
          <a:p>
            <a:pPr marL="0" lvl="0" indent="0" algn="l" rtl="0">
              <a:spcBef>
                <a:spcPts val="0"/>
              </a:spcBef>
              <a:spcAft>
                <a:spcPts val="0"/>
              </a:spcAft>
              <a:buNone/>
            </a:pPr>
            <a:endParaRPr sz="1500" b="1" u="sng">
              <a:solidFill>
                <a:srgbClr val="005893"/>
              </a:solidFill>
            </a:endParaRPr>
          </a:p>
          <a:p>
            <a:pPr marL="0" lvl="0" indent="0" algn="l" rtl="0">
              <a:spcBef>
                <a:spcPts val="0"/>
              </a:spcBef>
              <a:spcAft>
                <a:spcPts val="0"/>
              </a:spcAft>
              <a:buNone/>
            </a:pPr>
            <a:r>
              <a:rPr lang="en" b="1" u="sng">
                <a:solidFill>
                  <a:schemeClr val="dk1"/>
                </a:solidFill>
              </a:rPr>
              <a:t>Algorithm</a:t>
            </a:r>
            <a:endParaRPr sz="1300">
              <a:solidFill>
                <a:schemeClr val="dk1"/>
              </a:solidFill>
            </a:endParaRPr>
          </a:p>
        </p:txBody>
      </p:sp>
      <p:sp>
        <p:nvSpPr>
          <p:cNvPr id="258" name="Google Shape;258;p24"/>
          <p:cNvSpPr txBox="1"/>
          <p:nvPr/>
        </p:nvSpPr>
        <p:spPr>
          <a:xfrm>
            <a:off x="264350" y="4251475"/>
            <a:ext cx="22437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To perform RightRotate(y,x)</a:t>
            </a:r>
            <a:endParaRPr sz="1300"/>
          </a:p>
        </p:txBody>
      </p:sp>
      <p:sp>
        <p:nvSpPr>
          <p:cNvPr id="259" name="Google Shape;259;p24"/>
          <p:cNvSpPr txBox="1"/>
          <p:nvPr/>
        </p:nvSpPr>
        <p:spPr>
          <a:xfrm>
            <a:off x="2574875" y="1709338"/>
            <a:ext cx="1424700" cy="13854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solidFill>
                  <a:schemeClr val="dk1"/>
                </a:solidFill>
                <a:highlight>
                  <a:srgbClr val="F9FAFC"/>
                </a:highlight>
              </a:rPr>
              <a:t>1. If x has a right subtree, assign y as the parent of the right subtree of x</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a:t>
            </a:r>
            <a:endParaRPr sz="1300">
              <a:solidFill>
                <a:schemeClr val="dk1"/>
              </a:solidFill>
              <a:highlight>
                <a:srgbClr val="F9FAFC"/>
              </a:highlight>
            </a:endParaRPr>
          </a:p>
        </p:txBody>
      </p:sp>
      <p:sp>
        <p:nvSpPr>
          <p:cNvPr id="260" name="Google Shape;260;p24"/>
          <p:cNvSpPr txBox="1"/>
          <p:nvPr/>
        </p:nvSpPr>
        <p:spPr>
          <a:xfrm>
            <a:off x="7479725" y="1689550"/>
            <a:ext cx="1569900" cy="58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3. </a:t>
            </a:r>
            <a:r>
              <a:rPr lang="en" sz="1300">
                <a:solidFill>
                  <a:schemeClr val="dk1"/>
                </a:solidFill>
                <a:highlight>
                  <a:srgbClr val="F9FAFC"/>
                </a:highlight>
              </a:rPr>
              <a:t>Make x as the           parent of y</a:t>
            </a:r>
            <a:endParaRPr sz="1300"/>
          </a:p>
        </p:txBody>
      </p:sp>
      <p:sp>
        <p:nvSpPr>
          <p:cNvPr id="261" name="Google Shape;261;p24"/>
          <p:cNvSpPr txBox="1"/>
          <p:nvPr/>
        </p:nvSpPr>
        <p:spPr>
          <a:xfrm>
            <a:off x="4161950" y="1733800"/>
            <a:ext cx="30780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2. Change parent of y to that of x</a:t>
            </a:r>
            <a:endParaRPr sz="1300"/>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a.If the parent of y is NULL, make x as the root of the tree</a:t>
            </a:r>
            <a:endParaRPr sz="1300">
              <a:solidFill>
                <a:schemeClr val="dk1"/>
              </a:solidFill>
              <a:highlight>
                <a:srgbClr val="F9FAFC"/>
              </a:highlight>
            </a:endParaRPr>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b.Else if y is the right child of its parent p, make x as the right child of p</a:t>
            </a:r>
            <a:endParaRPr sz="1300">
              <a:solidFill>
                <a:schemeClr val="dk1"/>
              </a:solidFill>
              <a:highlight>
                <a:srgbClr val="F9FAFC"/>
              </a:highlight>
            </a:endParaRPr>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c.Else assign x as the left child of p</a:t>
            </a:r>
            <a:endParaRPr sz="1300"/>
          </a:p>
        </p:txBody>
      </p:sp>
      <p:sp>
        <p:nvSpPr>
          <p:cNvPr id="262" name="Google Shape;262;p24"/>
          <p:cNvSpPr txBox="1"/>
          <p:nvPr/>
        </p:nvSpPr>
        <p:spPr>
          <a:xfrm>
            <a:off x="331025" y="1637225"/>
            <a:ext cx="15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Let initial tree be</a:t>
            </a:r>
            <a:endParaRPr/>
          </a:p>
        </p:txBody>
      </p:sp>
      <p:sp>
        <p:nvSpPr>
          <p:cNvPr id="263" name="Google Shape;263;p24"/>
          <p:cNvSpPr/>
          <p:nvPr/>
        </p:nvSpPr>
        <p:spPr>
          <a:xfrm>
            <a:off x="2071900"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3847500"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7100025"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4"/>
          <p:cNvPicPr preferRelativeResize="0"/>
          <p:nvPr/>
        </p:nvPicPr>
        <p:blipFill>
          <a:blip r:embed="rId4">
            <a:alphaModFix/>
          </a:blip>
          <a:stretch>
            <a:fillRect/>
          </a:stretch>
        </p:blipFill>
        <p:spPr>
          <a:xfrm>
            <a:off x="436324" y="2091925"/>
            <a:ext cx="1714500" cy="2004785"/>
          </a:xfrm>
          <a:prstGeom prst="rect">
            <a:avLst/>
          </a:prstGeom>
          <a:noFill/>
          <a:ln>
            <a:noFill/>
          </a:ln>
        </p:spPr>
      </p:pic>
      <p:sp>
        <p:nvSpPr>
          <p:cNvPr id="267" name="Google Shape;267;p24"/>
          <p:cNvSpPr/>
          <p:nvPr/>
        </p:nvSpPr>
        <p:spPr>
          <a:xfrm>
            <a:off x="236300" y="1680450"/>
            <a:ext cx="2243700" cy="310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24"/>
          <p:cNvPicPr preferRelativeResize="0"/>
          <p:nvPr/>
        </p:nvPicPr>
        <p:blipFill>
          <a:blip r:embed="rId5">
            <a:alphaModFix/>
          </a:blip>
          <a:stretch>
            <a:fillRect/>
          </a:stretch>
        </p:blipFill>
        <p:spPr>
          <a:xfrm>
            <a:off x="2574837" y="3094751"/>
            <a:ext cx="1424775" cy="1424799"/>
          </a:xfrm>
          <a:prstGeom prst="rect">
            <a:avLst/>
          </a:prstGeom>
          <a:noFill/>
          <a:ln>
            <a:noFill/>
          </a:ln>
        </p:spPr>
      </p:pic>
      <p:pic>
        <p:nvPicPr>
          <p:cNvPr id="269" name="Google Shape;269;p24"/>
          <p:cNvPicPr preferRelativeResize="0"/>
          <p:nvPr/>
        </p:nvPicPr>
        <p:blipFill>
          <a:blip r:embed="rId6">
            <a:alphaModFix/>
          </a:blip>
          <a:stretch>
            <a:fillRect/>
          </a:stretch>
        </p:blipFill>
        <p:spPr>
          <a:xfrm>
            <a:off x="4709709" y="3256334"/>
            <a:ext cx="1424775" cy="1109775"/>
          </a:xfrm>
          <a:prstGeom prst="rect">
            <a:avLst/>
          </a:prstGeom>
          <a:noFill/>
          <a:ln>
            <a:noFill/>
          </a:ln>
        </p:spPr>
      </p:pic>
      <p:sp>
        <p:nvSpPr>
          <p:cNvPr id="270" name="Google Shape;270;p24"/>
          <p:cNvSpPr/>
          <p:nvPr/>
        </p:nvSpPr>
        <p:spPr>
          <a:xfrm>
            <a:off x="2574875" y="1695125"/>
            <a:ext cx="1492200" cy="310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 name="Google Shape;271;p24"/>
          <p:cNvPicPr preferRelativeResize="0"/>
          <p:nvPr/>
        </p:nvPicPr>
        <p:blipFill>
          <a:blip r:embed="rId7">
            <a:alphaModFix/>
          </a:blip>
          <a:stretch>
            <a:fillRect/>
          </a:stretch>
        </p:blipFill>
        <p:spPr>
          <a:xfrm>
            <a:off x="7577349" y="2691525"/>
            <a:ext cx="1302381" cy="1585500"/>
          </a:xfrm>
          <a:prstGeom prst="rect">
            <a:avLst/>
          </a:prstGeom>
          <a:noFill/>
          <a:ln>
            <a:noFill/>
          </a:ln>
        </p:spPr>
      </p:pic>
      <p:sp>
        <p:nvSpPr>
          <p:cNvPr id="272" name="Google Shape;272;p24"/>
          <p:cNvSpPr/>
          <p:nvPr/>
        </p:nvSpPr>
        <p:spPr>
          <a:xfrm>
            <a:off x="7384000" y="1680350"/>
            <a:ext cx="1569900" cy="310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4145500" y="1680725"/>
            <a:ext cx="3094500" cy="3102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277"/>
        <p:cNvGrpSpPr/>
        <p:nvPr/>
      </p:nvGrpSpPr>
      <p:grpSpPr>
        <a:xfrm>
          <a:off x="0" y="0"/>
          <a:ext cx="0" cy="0"/>
          <a:chOff x="0" y="0"/>
          <a:chExt cx="0" cy="0"/>
        </a:xfrm>
      </p:grpSpPr>
      <p:sp>
        <p:nvSpPr>
          <p:cNvPr id="278" name="Google Shape;278;p25"/>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79" name="Google Shape;279;p25"/>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80" name="Google Shape;280;p25"/>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81" name="Google Shape;281;p2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82" name="Google Shape;282;p25"/>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83" name="Google Shape;283;p25"/>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284" name="Google Shape;284;p25"/>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285" name="Google Shape;285;p25"/>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12</a:t>
            </a:fld>
            <a:endParaRPr/>
          </a:p>
        </p:txBody>
      </p:sp>
      <p:sp>
        <p:nvSpPr>
          <p:cNvPr id="286" name="Google Shape;286;p25"/>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87" name="Google Shape;287;p25"/>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288" name="Google Shape;288;p25"/>
          <p:cNvSpPr txBox="1"/>
          <p:nvPr/>
        </p:nvSpPr>
        <p:spPr>
          <a:xfrm>
            <a:off x="374525" y="576025"/>
            <a:ext cx="831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1"/>
                </a:solidFill>
              </a:rPr>
              <a:t>Flowchart</a:t>
            </a:r>
            <a:endParaRPr sz="1300">
              <a:solidFill>
                <a:schemeClr val="dk1"/>
              </a:solidFill>
            </a:endParaRPr>
          </a:p>
        </p:txBody>
      </p:sp>
      <p:pic>
        <p:nvPicPr>
          <p:cNvPr id="289" name="Google Shape;289;p25"/>
          <p:cNvPicPr preferRelativeResize="0"/>
          <p:nvPr/>
        </p:nvPicPr>
        <p:blipFill>
          <a:blip r:embed="rId4">
            <a:alphaModFix/>
          </a:blip>
          <a:stretch>
            <a:fillRect/>
          </a:stretch>
        </p:blipFill>
        <p:spPr>
          <a:xfrm>
            <a:off x="457050" y="615800"/>
            <a:ext cx="3661025" cy="4436451"/>
          </a:xfrm>
          <a:prstGeom prst="rect">
            <a:avLst/>
          </a:prstGeom>
          <a:noFill/>
          <a:ln>
            <a:noFill/>
          </a:ln>
        </p:spPr>
      </p:pic>
      <p:pic>
        <p:nvPicPr>
          <p:cNvPr id="290" name="Google Shape;290;p25"/>
          <p:cNvPicPr preferRelativeResize="0"/>
          <p:nvPr/>
        </p:nvPicPr>
        <p:blipFill>
          <a:blip r:embed="rId5">
            <a:alphaModFix/>
          </a:blip>
          <a:stretch>
            <a:fillRect/>
          </a:stretch>
        </p:blipFill>
        <p:spPr>
          <a:xfrm>
            <a:off x="4209225" y="843850"/>
            <a:ext cx="4892350" cy="393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294"/>
        <p:cNvGrpSpPr/>
        <p:nvPr/>
      </p:nvGrpSpPr>
      <p:grpSpPr>
        <a:xfrm>
          <a:off x="0" y="0"/>
          <a:ext cx="0" cy="0"/>
          <a:chOff x="0" y="0"/>
          <a:chExt cx="0" cy="0"/>
        </a:xfrm>
      </p:grpSpPr>
      <p:sp>
        <p:nvSpPr>
          <p:cNvPr id="295" name="Google Shape;295;p26"/>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96" name="Google Shape;296;p26"/>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97" name="Google Shape;297;p26"/>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98" name="Google Shape;298;p2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99" name="Google Shape;299;p26"/>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00" name="Google Shape;300;p26"/>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01" name="Google Shape;301;p26"/>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02" name="Google Shape;302;p26"/>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13</a:t>
            </a:fld>
            <a:endParaRPr/>
          </a:p>
        </p:txBody>
      </p:sp>
      <p:sp>
        <p:nvSpPr>
          <p:cNvPr id="303" name="Google Shape;303;p26"/>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04" name="Google Shape;304;p26"/>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pic>
        <p:nvPicPr>
          <p:cNvPr id="305" name="Google Shape;305;p26"/>
          <p:cNvPicPr preferRelativeResize="0"/>
          <p:nvPr/>
        </p:nvPicPr>
        <p:blipFill>
          <a:blip r:embed="rId4">
            <a:alphaModFix/>
          </a:blip>
          <a:stretch>
            <a:fillRect/>
          </a:stretch>
        </p:blipFill>
        <p:spPr>
          <a:xfrm>
            <a:off x="5501238" y="1092276"/>
            <a:ext cx="3080962" cy="3690950"/>
          </a:xfrm>
          <a:prstGeom prst="rect">
            <a:avLst/>
          </a:prstGeom>
          <a:noFill/>
          <a:ln>
            <a:noFill/>
          </a:ln>
        </p:spPr>
      </p:pic>
      <p:pic>
        <p:nvPicPr>
          <p:cNvPr id="306" name="Google Shape;306;p26"/>
          <p:cNvPicPr preferRelativeResize="0"/>
          <p:nvPr/>
        </p:nvPicPr>
        <p:blipFill>
          <a:blip r:embed="rId5">
            <a:alphaModFix/>
          </a:blip>
          <a:stretch>
            <a:fillRect/>
          </a:stretch>
        </p:blipFill>
        <p:spPr>
          <a:xfrm>
            <a:off x="368443" y="828600"/>
            <a:ext cx="4431608" cy="2799125"/>
          </a:xfrm>
          <a:prstGeom prst="rect">
            <a:avLst/>
          </a:prstGeom>
          <a:noFill/>
          <a:ln>
            <a:noFill/>
          </a:ln>
        </p:spPr>
      </p:pic>
      <p:sp>
        <p:nvSpPr>
          <p:cNvPr id="2" name="Rectangle 1">
            <a:extLst>
              <a:ext uri="{FF2B5EF4-FFF2-40B4-BE49-F238E27FC236}">
                <a16:creationId xmlns:a16="http://schemas.microsoft.com/office/drawing/2014/main" id="{A5DA88B5-85BD-4BB9-8DAC-3A3B791BFF6A}"/>
              </a:ext>
            </a:extLst>
          </p:cNvPr>
          <p:cNvSpPr/>
          <p:nvPr/>
        </p:nvSpPr>
        <p:spPr>
          <a:xfrm>
            <a:off x="1152079" y="1642946"/>
            <a:ext cx="148897" cy="16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EBE3E78F-A859-48D0-B47E-88564E6BC7B9}"/>
              </a:ext>
            </a:extLst>
          </p:cNvPr>
          <p:cNvSpPr/>
          <p:nvPr/>
        </p:nvSpPr>
        <p:spPr>
          <a:xfrm>
            <a:off x="603107" y="2408198"/>
            <a:ext cx="148897" cy="16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187F1528-017D-4019-B62C-8BFF5D82AEE5}"/>
              </a:ext>
            </a:extLst>
          </p:cNvPr>
          <p:cNvSpPr/>
          <p:nvPr/>
        </p:nvSpPr>
        <p:spPr>
          <a:xfrm>
            <a:off x="3324053" y="1678376"/>
            <a:ext cx="148897" cy="16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E66466F6-AE3D-4BD7-BC44-41C17678F42D}"/>
              </a:ext>
            </a:extLst>
          </p:cNvPr>
          <p:cNvSpPr/>
          <p:nvPr/>
        </p:nvSpPr>
        <p:spPr>
          <a:xfrm>
            <a:off x="4181494" y="2486336"/>
            <a:ext cx="148897" cy="163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CA7186E-694B-42DA-9520-0171BFFAEE9D}"/>
              </a:ext>
            </a:extLst>
          </p:cNvPr>
          <p:cNvSpPr txBox="1"/>
          <p:nvPr/>
        </p:nvSpPr>
        <p:spPr>
          <a:xfrm>
            <a:off x="1167921" y="1407282"/>
            <a:ext cx="226083" cy="307777"/>
          </a:xfrm>
          <a:prstGeom prst="rect">
            <a:avLst/>
          </a:prstGeom>
          <a:noFill/>
        </p:spPr>
        <p:txBody>
          <a:bodyPr wrap="square" rtlCol="0">
            <a:spAutoFit/>
          </a:bodyPr>
          <a:lstStyle/>
          <a:p>
            <a:r>
              <a:rPr lang="en-US" dirty="0"/>
              <a:t>x</a:t>
            </a:r>
            <a:endParaRPr lang="en-IN" dirty="0"/>
          </a:p>
        </p:txBody>
      </p:sp>
      <p:sp>
        <p:nvSpPr>
          <p:cNvPr id="19" name="TextBox 18">
            <a:extLst>
              <a:ext uri="{FF2B5EF4-FFF2-40B4-BE49-F238E27FC236}">
                <a16:creationId xmlns:a16="http://schemas.microsoft.com/office/drawing/2014/main" id="{73D9D29A-D2D6-45EC-94FD-55BAE52F1A23}"/>
              </a:ext>
            </a:extLst>
          </p:cNvPr>
          <p:cNvSpPr txBox="1"/>
          <p:nvPr/>
        </p:nvSpPr>
        <p:spPr>
          <a:xfrm>
            <a:off x="564513" y="2298953"/>
            <a:ext cx="226083" cy="307777"/>
          </a:xfrm>
          <a:prstGeom prst="rect">
            <a:avLst/>
          </a:prstGeom>
          <a:noFill/>
        </p:spPr>
        <p:txBody>
          <a:bodyPr wrap="square" rtlCol="0">
            <a:spAutoFit/>
          </a:bodyPr>
          <a:lstStyle/>
          <a:p>
            <a:r>
              <a:rPr lang="en-US" dirty="0"/>
              <a:t>y</a:t>
            </a:r>
            <a:endParaRPr lang="en-IN" dirty="0"/>
          </a:p>
        </p:txBody>
      </p:sp>
      <p:sp>
        <p:nvSpPr>
          <p:cNvPr id="20" name="TextBox 19">
            <a:extLst>
              <a:ext uri="{FF2B5EF4-FFF2-40B4-BE49-F238E27FC236}">
                <a16:creationId xmlns:a16="http://schemas.microsoft.com/office/drawing/2014/main" id="{0A0E7DFF-EAD7-43F7-8AB8-7C9AD49839EE}"/>
              </a:ext>
            </a:extLst>
          </p:cNvPr>
          <p:cNvSpPr txBox="1"/>
          <p:nvPr/>
        </p:nvSpPr>
        <p:spPr>
          <a:xfrm>
            <a:off x="4068452" y="2307624"/>
            <a:ext cx="226083" cy="307777"/>
          </a:xfrm>
          <a:prstGeom prst="rect">
            <a:avLst/>
          </a:prstGeom>
          <a:noFill/>
        </p:spPr>
        <p:txBody>
          <a:bodyPr wrap="square" rtlCol="0">
            <a:spAutoFit/>
          </a:bodyPr>
          <a:lstStyle/>
          <a:p>
            <a:r>
              <a:rPr lang="en-US" dirty="0"/>
              <a:t>x</a:t>
            </a:r>
            <a:endParaRPr lang="en-IN" dirty="0"/>
          </a:p>
        </p:txBody>
      </p:sp>
      <p:sp>
        <p:nvSpPr>
          <p:cNvPr id="21" name="TextBox 20">
            <a:extLst>
              <a:ext uri="{FF2B5EF4-FFF2-40B4-BE49-F238E27FC236}">
                <a16:creationId xmlns:a16="http://schemas.microsoft.com/office/drawing/2014/main" id="{799A5BAF-C94C-4AE3-B867-8921DD8387F7}"/>
              </a:ext>
            </a:extLst>
          </p:cNvPr>
          <p:cNvSpPr txBox="1"/>
          <p:nvPr/>
        </p:nvSpPr>
        <p:spPr>
          <a:xfrm>
            <a:off x="3327004" y="1416945"/>
            <a:ext cx="226083" cy="307777"/>
          </a:xfrm>
          <a:prstGeom prst="rect">
            <a:avLst/>
          </a:prstGeom>
          <a:noFill/>
        </p:spPr>
        <p:txBody>
          <a:bodyPr wrap="square" rtlCol="0">
            <a:spAutoFit/>
          </a:bodyPr>
          <a:lstStyle/>
          <a:p>
            <a:r>
              <a:rPr lang="en-US" dirty="0"/>
              <a:t>y</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10"/>
        <p:cNvGrpSpPr/>
        <p:nvPr/>
      </p:nvGrpSpPr>
      <p:grpSpPr>
        <a:xfrm>
          <a:off x="0" y="0"/>
          <a:ext cx="0" cy="0"/>
          <a:chOff x="0" y="0"/>
          <a:chExt cx="0" cy="0"/>
        </a:xfrm>
      </p:grpSpPr>
      <p:sp>
        <p:nvSpPr>
          <p:cNvPr id="311" name="Google Shape;311;p27"/>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lvl="0" indent="0" algn="l" rtl="0">
              <a:spcBef>
                <a:spcPts val="0"/>
              </a:spcBef>
              <a:spcAft>
                <a:spcPts val="0"/>
              </a:spcAft>
              <a:buClr>
                <a:schemeClr val="dk1"/>
              </a:buClr>
              <a:buSzPts val="1100"/>
              <a:buFont typeface="Arial"/>
              <a:buNone/>
            </a:pPr>
            <a:endParaRPr sz="800" b="0" i="0" u="none" strike="noStrike" cap="none">
              <a:solidFill>
                <a:schemeClr val="dk1"/>
              </a:solidFill>
              <a:latin typeface="Calibri"/>
              <a:ea typeface="Calibri"/>
              <a:cs typeface="Calibri"/>
              <a:sym typeface="Calibri"/>
            </a:endParaRPr>
          </a:p>
        </p:txBody>
      </p:sp>
      <p:sp>
        <p:nvSpPr>
          <p:cNvPr id="312" name="Google Shape;312;p27"/>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13" name="Google Shape;313;p27"/>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14" name="Google Shape;314;p27"/>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15" name="Google Shape;315;p27"/>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16" name="Google Shape;316;p27"/>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17" name="Google Shape;317;p27"/>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18" name="Google Shape;318;p27"/>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14</a:t>
            </a:fld>
            <a:endParaRPr/>
          </a:p>
        </p:txBody>
      </p:sp>
      <p:sp>
        <p:nvSpPr>
          <p:cNvPr id="319" name="Google Shape;319;p27"/>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20" name="Google Shape;320;p27"/>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321" name="Google Shape;321;p27"/>
          <p:cNvSpPr txBox="1"/>
          <p:nvPr/>
        </p:nvSpPr>
        <p:spPr>
          <a:xfrm>
            <a:off x="464600" y="6244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1c) Left and Right rotation</a:t>
            </a:r>
            <a:endParaRPr sz="1500" b="1" u="sng">
              <a:solidFill>
                <a:srgbClr val="005893"/>
              </a:solidFill>
            </a:endParaRPr>
          </a:p>
        </p:txBody>
      </p:sp>
      <p:sp>
        <p:nvSpPr>
          <p:cNvPr id="322" name="Google Shape;322;p27"/>
          <p:cNvSpPr txBox="1"/>
          <p:nvPr/>
        </p:nvSpPr>
        <p:spPr>
          <a:xfrm>
            <a:off x="550575" y="960875"/>
            <a:ext cx="182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a:t>
            </a:r>
            <a:endParaRPr b="1" u="sng"/>
          </a:p>
        </p:txBody>
      </p:sp>
      <p:cxnSp>
        <p:nvCxnSpPr>
          <p:cNvPr id="323" name="Google Shape;323;p27"/>
          <p:cNvCxnSpPr/>
          <p:nvPr/>
        </p:nvCxnSpPr>
        <p:spPr>
          <a:xfrm>
            <a:off x="4559539" y="1486847"/>
            <a:ext cx="24900" cy="3641700"/>
          </a:xfrm>
          <a:prstGeom prst="straightConnector1">
            <a:avLst/>
          </a:prstGeom>
          <a:noFill/>
          <a:ln w="9525" cap="flat" cmpd="sng">
            <a:solidFill>
              <a:schemeClr val="dk2"/>
            </a:solidFill>
            <a:prstDash val="solid"/>
            <a:round/>
            <a:headEnd type="none" w="med" len="med"/>
            <a:tailEnd type="none" w="med" len="med"/>
          </a:ln>
        </p:spPr>
      </p:cxnSp>
      <p:sp>
        <p:nvSpPr>
          <p:cNvPr id="324" name="Google Shape;324;p27"/>
          <p:cNvSpPr txBox="1"/>
          <p:nvPr/>
        </p:nvSpPr>
        <p:spPr>
          <a:xfrm>
            <a:off x="1238675" y="1314275"/>
            <a:ext cx="1985100" cy="4002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u="sng"/>
              <a:t>Left-Right rotation</a:t>
            </a:r>
            <a:endParaRPr u="sng"/>
          </a:p>
        </p:txBody>
      </p:sp>
      <p:sp>
        <p:nvSpPr>
          <p:cNvPr id="325" name="Google Shape;325;p27"/>
          <p:cNvSpPr txBox="1"/>
          <p:nvPr/>
        </p:nvSpPr>
        <p:spPr>
          <a:xfrm>
            <a:off x="6070975" y="1361075"/>
            <a:ext cx="1985100" cy="4002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u="sng"/>
              <a:t>Left-Right rotation</a:t>
            </a:r>
            <a:endParaRPr u="sng"/>
          </a:p>
        </p:txBody>
      </p:sp>
      <p:sp>
        <p:nvSpPr>
          <p:cNvPr id="326" name="Google Shape;326;p27"/>
          <p:cNvSpPr txBox="1"/>
          <p:nvPr/>
        </p:nvSpPr>
        <p:spPr>
          <a:xfrm>
            <a:off x="594050" y="1707925"/>
            <a:ext cx="35064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1.</a:t>
            </a:r>
            <a:r>
              <a:rPr lang="en" sz="1300">
                <a:solidFill>
                  <a:schemeClr val="dk1"/>
                </a:solidFill>
                <a:highlight>
                  <a:srgbClr val="F9FAFC"/>
                </a:highlight>
              </a:rPr>
              <a:t>Do left rotation on x-y</a:t>
            </a:r>
            <a:endParaRPr sz="1300"/>
          </a:p>
        </p:txBody>
      </p:sp>
      <p:pic>
        <p:nvPicPr>
          <p:cNvPr id="327" name="Google Shape;327;p27"/>
          <p:cNvPicPr preferRelativeResize="0"/>
          <p:nvPr/>
        </p:nvPicPr>
        <p:blipFill>
          <a:blip r:embed="rId4">
            <a:alphaModFix/>
          </a:blip>
          <a:stretch>
            <a:fillRect/>
          </a:stretch>
        </p:blipFill>
        <p:spPr>
          <a:xfrm>
            <a:off x="1016749" y="1988774"/>
            <a:ext cx="2428975" cy="1334350"/>
          </a:xfrm>
          <a:prstGeom prst="rect">
            <a:avLst/>
          </a:prstGeom>
          <a:noFill/>
          <a:ln>
            <a:noFill/>
          </a:ln>
        </p:spPr>
      </p:pic>
      <p:sp>
        <p:nvSpPr>
          <p:cNvPr id="328" name="Google Shape;328;p27"/>
          <p:cNvSpPr txBox="1"/>
          <p:nvPr/>
        </p:nvSpPr>
        <p:spPr>
          <a:xfrm>
            <a:off x="594050" y="3359375"/>
            <a:ext cx="35064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2.</a:t>
            </a:r>
            <a:r>
              <a:rPr lang="en" sz="1300">
                <a:solidFill>
                  <a:schemeClr val="dk1"/>
                </a:solidFill>
                <a:highlight>
                  <a:srgbClr val="F9FAFC"/>
                </a:highlight>
              </a:rPr>
              <a:t>Do right rotation on y-z</a:t>
            </a:r>
            <a:endParaRPr sz="1300"/>
          </a:p>
        </p:txBody>
      </p:sp>
      <p:pic>
        <p:nvPicPr>
          <p:cNvPr id="329" name="Google Shape;329;p27"/>
          <p:cNvPicPr preferRelativeResize="0"/>
          <p:nvPr/>
        </p:nvPicPr>
        <p:blipFill>
          <a:blip r:embed="rId5">
            <a:alphaModFix/>
          </a:blip>
          <a:stretch>
            <a:fillRect/>
          </a:stretch>
        </p:blipFill>
        <p:spPr>
          <a:xfrm>
            <a:off x="937325" y="3683325"/>
            <a:ext cx="2587825" cy="1334350"/>
          </a:xfrm>
          <a:prstGeom prst="rect">
            <a:avLst/>
          </a:prstGeom>
          <a:noFill/>
          <a:ln>
            <a:noFill/>
          </a:ln>
        </p:spPr>
      </p:pic>
      <p:sp>
        <p:nvSpPr>
          <p:cNvPr id="330" name="Google Shape;330;p27"/>
          <p:cNvSpPr txBox="1"/>
          <p:nvPr/>
        </p:nvSpPr>
        <p:spPr>
          <a:xfrm>
            <a:off x="4846775" y="1714475"/>
            <a:ext cx="35064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1.</a:t>
            </a:r>
            <a:r>
              <a:rPr lang="en" sz="1300">
                <a:solidFill>
                  <a:schemeClr val="dk1"/>
                </a:solidFill>
                <a:highlight>
                  <a:srgbClr val="F9FAFC"/>
                </a:highlight>
              </a:rPr>
              <a:t>Do right rotation on x-y</a:t>
            </a:r>
            <a:endParaRPr sz="1300"/>
          </a:p>
        </p:txBody>
      </p:sp>
      <p:pic>
        <p:nvPicPr>
          <p:cNvPr id="331" name="Google Shape;331;p27"/>
          <p:cNvPicPr preferRelativeResize="0"/>
          <p:nvPr/>
        </p:nvPicPr>
        <p:blipFill>
          <a:blip r:embed="rId6">
            <a:alphaModFix/>
          </a:blip>
          <a:stretch>
            <a:fillRect/>
          </a:stretch>
        </p:blipFill>
        <p:spPr>
          <a:xfrm>
            <a:off x="5501275" y="2114675"/>
            <a:ext cx="2628727" cy="1334350"/>
          </a:xfrm>
          <a:prstGeom prst="rect">
            <a:avLst/>
          </a:prstGeom>
          <a:noFill/>
          <a:ln>
            <a:noFill/>
          </a:ln>
        </p:spPr>
      </p:pic>
      <p:sp>
        <p:nvSpPr>
          <p:cNvPr id="332" name="Google Shape;332;p27"/>
          <p:cNvSpPr txBox="1"/>
          <p:nvPr/>
        </p:nvSpPr>
        <p:spPr>
          <a:xfrm>
            <a:off x="4846775" y="3428200"/>
            <a:ext cx="35064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2.</a:t>
            </a:r>
            <a:r>
              <a:rPr lang="en" sz="1300">
                <a:solidFill>
                  <a:schemeClr val="dk1"/>
                </a:solidFill>
                <a:highlight>
                  <a:srgbClr val="F9FAFC"/>
                </a:highlight>
              </a:rPr>
              <a:t>Do left rotation on y-z</a:t>
            </a:r>
            <a:endParaRPr sz="1300"/>
          </a:p>
        </p:txBody>
      </p:sp>
      <p:pic>
        <p:nvPicPr>
          <p:cNvPr id="333" name="Google Shape;333;p27"/>
          <p:cNvPicPr preferRelativeResize="0"/>
          <p:nvPr/>
        </p:nvPicPr>
        <p:blipFill>
          <a:blip r:embed="rId7">
            <a:alphaModFix/>
          </a:blip>
          <a:stretch>
            <a:fillRect/>
          </a:stretch>
        </p:blipFill>
        <p:spPr>
          <a:xfrm>
            <a:off x="5601150" y="3802423"/>
            <a:ext cx="2428975" cy="12606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37"/>
        <p:cNvGrpSpPr/>
        <p:nvPr/>
      </p:nvGrpSpPr>
      <p:grpSpPr>
        <a:xfrm>
          <a:off x="0" y="0"/>
          <a:ext cx="0" cy="0"/>
          <a:chOff x="0" y="0"/>
          <a:chExt cx="0" cy="0"/>
        </a:xfrm>
      </p:grpSpPr>
      <p:sp>
        <p:nvSpPr>
          <p:cNvPr id="338" name="Google Shape;338;p28"/>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39" name="Google Shape;339;p28"/>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40" name="Google Shape;340;p28"/>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41" name="Google Shape;341;p2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42" name="Google Shape;342;p28"/>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43" name="Google Shape;343;p28"/>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44" name="Google Shape;344;p28"/>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45" name="Google Shape;345;p28"/>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15</a:t>
            </a:fld>
            <a:endParaRPr/>
          </a:p>
        </p:txBody>
      </p:sp>
      <p:sp>
        <p:nvSpPr>
          <p:cNvPr id="346" name="Google Shape;346;p28"/>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47" name="Google Shape;347;p28"/>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348" name="Google Shape;348;p28"/>
          <p:cNvSpPr txBox="1"/>
          <p:nvPr/>
        </p:nvSpPr>
        <p:spPr>
          <a:xfrm>
            <a:off x="457050" y="734275"/>
            <a:ext cx="3000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2) Insert</a:t>
            </a:r>
            <a:endParaRPr sz="1500" b="1" u="sng">
              <a:solidFill>
                <a:srgbClr val="005893"/>
              </a:solidFill>
            </a:endParaRPr>
          </a:p>
        </p:txBody>
      </p:sp>
      <p:sp>
        <p:nvSpPr>
          <p:cNvPr id="349" name="Google Shape;349;p28"/>
          <p:cNvSpPr txBox="1"/>
          <p:nvPr/>
        </p:nvSpPr>
        <p:spPr>
          <a:xfrm>
            <a:off x="565050" y="1159100"/>
            <a:ext cx="8258700" cy="1585500"/>
          </a:xfrm>
          <a:prstGeom prst="rect">
            <a:avLst/>
          </a:prstGeom>
          <a:noFill/>
          <a:ln>
            <a:noFill/>
          </a:ln>
        </p:spPr>
        <p:txBody>
          <a:bodyPr spcFirstLastPara="1" wrap="square" lIns="91425" tIns="91425" rIns="91425" bIns="91425" anchor="t" anchorCtr="0">
            <a:spAutoFit/>
          </a:bodyPr>
          <a:lstStyle/>
          <a:p>
            <a:pPr marL="0" lvl="0" indent="0" algn="l" rtl="0">
              <a:lnSpc>
                <a:spcPct val="166666"/>
              </a:lnSpc>
              <a:spcBef>
                <a:spcPts val="0"/>
              </a:spcBef>
              <a:spcAft>
                <a:spcPts val="0"/>
              </a:spcAft>
              <a:buClr>
                <a:schemeClr val="dk1"/>
              </a:buClr>
              <a:buSzPts val="1100"/>
              <a:buFont typeface="Arial"/>
              <a:buNone/>
            </a:pPr>
            <a:r>
              <a:rPr lang="en" sz="1350">
                <a:solidFill>
                  <a:schemeClr val="dk1"/>
                </a:solidFill>
                <a:highlight>
                  <a:srgbClr val="F9FAFC"/>
                </a:highlight>
              </a:rPr>
              <a:t>While inserting a new node, the new node is always inserted as a RED node. After insertion of a new node, if the tree is violating the properties of the red-black tree then, we do the following operations.</a:t>
            </a:r>
            <a:endParaRPr sz="1350">
              <a:solidFill>
                <a:schemeClr val="dk1"/>
              </a:solidFill>
              <a:highlight>
                <a:srgbClr val="F9FAFC"/>
              </a:highlight>
            </a:endParaRPr>
          </a:p>
          <a:p>
            <a:pPr marL="457200" lvl="0" indent="-314325" algn="l" rtl="0">
              <a:lnSpc>
                <a:spcPct val="166666"/>
              </a:lnSpc>
              <a:spcBef>
                <a:spcPts val="1200"/>
              </a:spcBef>
              <a:spcAft>
                <a:spcPts val="0"/>
              </a:spcAft>
              <a:buClr>
                <a:schemeClr val="dk1"/>
              </a:buClr>
              <a:buSzPts val="1350"/>
              <a:buAutoNum type="arabicPeriod"/>
            </a:pPr>
            <a:r>
              <a:rPr lang="en" sz="1350">
                <a:solidFill>
                  <a:schemeClr val="dk1"/>
                </a:solidFill>
                <a:highlight>
                  <a:srgbClr val="F9FAFC"/>
                </a:highlight>
              </a:rPr>
              <a:t>Recolor</a:t>
            </a:r>
            <a:endParaRPr sz="1350">
              <a:solidFill>
                <a:schemeClr val="dk1"/>
              </a:solidFill>
              <a:highlight>
                <a:srgbClr val="F9FAFC"/>
              </a:highlight>
            </a:endParaRPr>
          </a:p>
          <a:p>
            <a:pPr marL="457200" lvl="0" indent="-314325" algn="l" rtl="0">
              <a:lnSpc>
                <a:spcPct val="166666"/>
              </a:lnSpc>
              <a:spcBef>
                <a:spcPts val="0"/>
              </a:spcBef>
              <a:spcAft>
                <a:spcPts val="0"/>
              </a:spcAft>
              <a:buClr>
                <a:schemeClr val="dk1"/>
              </a:buClr>
              <a:buSzPts val="1350"/>
              <a:buAutoNum type="arabicPeriod"/>
            </a:pPr>
            <a:r>
              <a:rPr lang="en" sz="1350">
                <a:solidFill>
                  <a:schemeClr val="dk1"/>
                </a:solidFill>
                <a:highlight>
                  <a:srgbClr val="F9FAFC"/>
                </a:highlight>
              </a:rPr>
              <a:t>Rotation</a:t>
            </a:r>
            <a:endParaRPr sz="1350">
              <a:solidFill>
                <a:schemeClr val="dk1"/>
              </a:solidFill>
              <a:highlight>
                <a:srgbClr val="F9FAFC"/>
              </a:highlight>
            </a:endParaRPr>
          </a:p>
        </p:txBody>
      </p:sp>
      <p:sp>
        <p:nvSpPr>
          <p:cNvPr id="350" name="Google Shape;350;p28"/>
          <p:cNvSpPr txBox="1"/>
          <p:nvPr/>
        </p:nvSpPr>
        <p:spPr>
          <a:xfrm>
            <a:off x="623025" y="2912225"/>
            <a:ext cx="7881900" cy="1752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lnSpc>
                <a:spcPct val="166666"/>
              </a:lnSpc>
              <a:spcBef>
                <a:spcPts val="0"/>
              </a:spcBef>
              <a:spcAft>
                <a:spcPts val="0"/>
              </a:spcAft>
              <a:buClr>
                <a:schemeClr val="dk1"/>
              </a:buClr>
              <a:buSzPts val="1100"/>
              <a:buFont typeface="Arial"/>
              <a:buNone/>
            </a:pPr>
            <a:r>
              <a:rPr lang="en" b="1" u="sng">
                <a:solidFill>
                  <a:schemeClr val="dk1"/>
                </a:solidFill>
                <a:highlight>
                  <a:srgbClr val="F9FAFC"/>
                </a:highlight>
              </a:rPr>
              <a:t>Why newly inserted nodes are always red in a red-black tree?</a:t>
            </a:r>
            <a:endParaRPr b="1" u="sng">
              <a:solidFill>
                <a:schemeClr val="dk1"/>
              </a:solidFill>
              <a:highlight>
                <a:srgbClr val="F9FAFC"/>
              </a:highlight>
            </a:endParaRPr>
          </a:p>
          <a:p>
            <a:pPr marL="0" lvl="0" indent="0" algn="l" rtl="0">
              <a:lnSpc>
                <a:spcPct val="166666"/>
              </a:lnSpc>
              <a:spcBef>
                <a:spcPts val="1200"/>
              </a:spcBef>
              <a:spcAft>
                <a:spcPts val="0"/>
              </a:spcAft>
              <a:buClr>
                <a:schemeClr val="dk1"/>
              </a:buClr>
              <a:buSzPts val="1100"/>
              <a:buFont typeface="Arial"/>
              <a:buNone/>
            </a:pPr>
            <a:r>
              <a:rPr lang="en" sz="1350">
                <a:solidFill>
                  <a:schemeClr val="dk1"/>
                </a:solidFill>
                <a:highlight>
                  <a:srgbClr val="F9FAFC"/>
                </a:highlight>
              </a:rPr>
              <a:t>This is because inserting a red node does not violate the depth property of a red-black tree.</a:t>
            </a:r>
            <a:endParaRPr sz="1350">
              <a:solidFill>
                <a:schemeClr val="dk1"/>
              </a:solidFill>
              <a:highlight>
                <a:srgbClr val="F9FAFC"/>
              </a:highlight>
            </a:endParaRPr>
          </a:p>
          <a:p>
            <a:pPr marL="0" lvl="0" indent="0" algn="l" rtl="0">
              <a:lnSpc>
                <a:spcPct val="166666"/>
              </a:lnSpc>
              <a:spcBef>
                <a:spcPts val="1200"/>
              </a:spcBef>
              <a:spcAft>
                <a:spcPts val="1200"/>
              </a:spcAft>
              <a:buClr>
                <a:schemeClr val="dk1"/>
              </a:buClr>
              <a:buSzPts val="1100"/>
              <a:buFont typeface="Arial"/>
              <a:buNone/>
            </a:pPr>
            <a:r>
              <a:rPr lang="en" sz="1350">
                <a:solidFill>
                  <a:schemeClr val="dk1"/>
                </a:solidFill>
                <a:highlight>
                  <a:srgbClr val="F9FAFC"/>
                </a:highlight>
              </a:rPr>
              <a:t>If you attach a red node to a red node, then the rule is violated but it is easier to fix this problem than the problem introduced by violating the depth property.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sp>
        <p:nvSpPr>
          <p:cNvPr id="355" name="Google Shape;355;p29"/>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56" name="Google Shape;356;p2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57" name="Google Shape;357;p2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58" name="Google Shape;358;p2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59" name="Google Shape;359;p2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60" name="Google Shape;360;p2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61" name="Google Shape;361;p2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62" name="Google Shape;362;p2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16</a:t>
            </a:fld>
            <a:endParaRPr/>
          </a:p>
        </p:txBody>
      </p:sp>
      <p:sp>
        <p:nvSpPr>
          <p:cNvPr id="363" name="Google Shape;363;p2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64" name="Google Shape;364;p29"/>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365" name="Google Shape;365;p29"/>
          <p:cNvSpPr txBox="1"/>
          <p:nvPr/>
        </p:nvSpPr>
        <p:spPr>
          <a:xfrm>
            <a:off x="464600" y="617150"/>
            <a:ext cx="34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for insert operation</a:t>
            </a:r>
            <a:endParaRPr b="1" u="sng"/>
          </a:p>
        </p:txBody>
      </p:sp>
      <p:sp>
        <p:nvSpPr>
          <p:cNvPr id="366" name="Google Shape;366;p29"/>
          <p:cNvSpPr txBox="1"/>
          <p:nvPr/>
        </p:nvSpPr>
        <p:spPr>
          <a:xfrm>
            <a:off x="544138" y="956250"/>
            <a:ext cx="8258700" cy="4053300"/>
          </a:xfrm>
          <a:prstGeom prst="rect">
            <a:avLst/>
          </a:prstGeom>
          <a:noFill/>
          <a:ln>
            <a:noFill/>
          </a:ln>
        </p:spPr>
        <p:txBody>
          <a:bodyPr spcFirstLastPara="1" wrap="square" lIns="91425" tIns="91425" rIns="91425" bIns="91425" anchor="t" anchorCtr="0">
            <a:spAutoFit/>
          </a:bodyPr>
          <a:lstStyle/>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Let ‘y’ be the leaf (ie. NIL) and ‘temp’ be the root of the tree.</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Check if the tree is empty (ie. whether x is NIL). If yes, insert newNode as a root node and color it black.</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Else, repeat steps following steps until leaf (NIL) is reached.</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Compare newKey with rootKey.</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If newKey is greater than rootKey, traverse through the right subtree.</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Else traverse through the left subtree.</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Assign the parent of the leaf as a parent of newNode.</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If leafKey is greater than newKey, make newNode as rightChild.</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Else, make newNode as leftChild.</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Assign NULL to the left and rightChild of newNode.</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Assign RED color to newNode.</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Call InsertFix-algorithm to maintain the property of red-black tree if violated.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70"/>
        <p:cNvGrpSpPr/>
        <p:nvPr/>
      </p:nvGrpSpPr>
      <p:grpSpPr>
        <a:xfrm>
          <a:off x="0" y="0"/>
          <a:ext cx="0" cy="0"/>
          <a:chOff x="0" y="0"/>
          <a:chExt cx="0" cy="0"/>
        </a:xfrm>
      </p:grpSpPr>
      <p:sp>
        <p:nvSpPr>
          <p:cNvPr id="371" name="Google Shape;371;p30"/>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72" name="Google Shape;372;p30"/>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73" name="Google Shape;373;p30"/>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74" name="Google Shape;374;p3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75" name="Google Shape;375;p30"/>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76" name="Google Shape;376;p30"/>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77" name="Google Shape;377;p30"/>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78" name="Google Shape;378;p30"/>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17</a:t>
            </a:fld>
            <a:endParaRPr/>
          </a:p>
        </p:txBody>
      </p:sp>
      <p:sp>
        <p:nvSpPr>
          <p:cNvPr id="379" name="Google Shape;379;p30"/>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80" name="Google Shape;380;p30"/>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381" name="Google Shape;381;p30"/>
          <p:cNvSpPr txBox="1"/>
          <p:nvPr/>
        </p:nvSpPr>
        <p:spPr>
          <a:xfrm>
            <a:off x="449727" y="512454"/>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dirty="0"/>
              <a:t>Algorithm to maintain red-black property after insertion</a:t>
            </a:r>
            <a:endParaRPr b="1" u="sng" dirty="0"/>
          </a:p>
        </p:txBody>
      </p:sp>
      <p:sp>
        <p:nvSpPr>
          <p:cNvPr id="382" name="Google Shape;382;p30"/>
          <p:cNvSpPr txBox="1"/>
          <p:nvPr/>
        </p:nvSpPr>
        <p:spPr>
          <a:xfrm>
            <a:off x="154200" y="886617"/>
            <a:ext cx="8176800" cy="4193425"/>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457200" lvl="0" indent="-311150" algn="l" rtl="0">
              <a:lnSpc>
                <a:spcPct val="166666"/>
              </a:lnSpc>
              <a:spcBef>
                <a:spcPts val="0"/>
              </a:spcBef>
              <a:spcAft>
                <a:spcPts val="0"/>
              </a:spcAft>
              <a:buClr>
                <a:schemeClr val="dk1"/>
              </a:buClr>
              <a:buSzPts val="1300"/>
              <a:buAutoNum type="arabicPeriod"/>
            </a:pPr>
            <a:r>
              <a:rPr lang="en" sz="1300" dirty="0">
                <a:solidFill>
                  <a:schemeClr val="dk1"/>
                </a:solidFill>
                <a:highlight>
                  <a:srgbClr val="F9FAFC"/>
                </a:highlight>
              </a:rPr>
              <a:t>Do the following while the parent of newNode p is RED.</a:t>
            </a:r>
            <a:endParaRPr sz="1300" dirty="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dirty="0">
                <a:solidFill>
                  <a:schemeClr val="dk1"/>
                </a:solidFill>
                <a:highlight>
                  <a:srgbClr val="F9FAFC"/>
                </a:highlight>
              </a:rPr>
              <a:t>If p is the left child of uncle of z, do the following.</a:t>
            </a:r>
            <a:br>
              <a:rPr lang="en" sz="1300" dirty="0">
                <a:solidFill>
                  <a:schemeClr val="dk1"/>
                </a:solidFill>
                <a:highlight>
                  <a:srgbClr val="F9FAFC"/>
                </a:highlight>
              </a:rPr>
            </a:br>
            <a:r>
              <a:rPr lang="en" sz="1300" dirty="0">
                <a:solidFill>
                  <a:schemeClr val="dk1"/>
                </a:solidFill>
                <a:highlight>
                  <a:srgbClr val="F9FAFC"/>
                </a:highlight>
              </a:rPr>
              <a:t>          Case-I:</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If the color of the right child of uncle of z is RED, set the color of both the children of uncle as BLACK and the color of uncle as RED.</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Assign uncle to newNode.</a:t>
            </a:r>
            <a:br>
              <a:rPr lang="en" sz="1300" dirty="0">
                <a:solidFill>
                  <a:schemeClr val="dk1"/>
                </a:solidFill>
                <a:highlight>
                  <a:srgbClr val="F9FAFC"/>
                </a:highlight>
              </a:rPr>
            </a:br>
            <a:r>
              <a:rPr lang="en" sz="1300" dirty="0">
                <a:solidFill>
                  <a:schemeClr val="dk1"/>
                </a:solidFill>
                <a:highlight>
                  <a:srgbClr val="F9FAFC"/>
                </a:highlight>
              </a:rPr>
              <a:t>Case-II:</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Else if newNode is the right child of p then, assign p to newNode.</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Left-Rotate newNode.</a:t>
            </a:r>
            <a:br>
              <a:rPr lang="en" sz="1300" dirty="0">
                <a:solidFill>
                  <a:schemeClr val="dk1"/>
                </a:solidFill>
                <a:highlight>
                  <a:srgbClr val="F9FAFC"/>
                </a:highlight>
              </a:rPr>
            </a:br>
            <a:r>
              <a:rPr lang="en" sz="1300" dirty="0">
                <a:solidFill>
                  <a:schemeClr val="dk1"/>
                </a:solidFill>
                <a:highlight>
                  <a:srgbClr val="F9FAFC"/>
                </a:highlight>
              </a:rPr>
              <a:t>Case-III:</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Set color of p as BLACK and color of uncle as RED.</a:t>
            </a:r>
            <a:endParaRPr sz="1300" dirty="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Right-Rotate uncle.</a:t>
            </a:r>
            <a:endParaRPr sz="1300" dirty="0">
              <a:solidFill>
                <a:schemeClr val="dk1"/>
              </a:solidFill>
              <a:highlight>
                <a:srgbClr val="F9FAFC"/>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86"/>
        <p:cNvGrpSpPr/>
        <p:nvPr/>
      </p:nvGrpSpPr>
      <p:grpSpPr>
        <a:xfrm>
          <a:off x="0" y="0"/>
          <a:ext cx="0" cy="0"/>
          <a:chOff x="0" y="0"/>
          <a:chExt cx="0" cy="0"/>
        </a:xfrm>
      </p:grpSpPr>
      <p:sp>
        <p:nvSpPr>
          <p:cNvPr id="387" name="Google Shape;387;p31"/>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88" name="Google Shape;388;p31"/>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89" name="Google Shape;389;p31"/>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90" name="Google Shape;390;p3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91" name="Google Shape;391;p31"/>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392" name="Google Shape;392;p31"/>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393" name="Google Shape;393;p31"/>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394" name="Google Shape;394;p31"/>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18</a:t>
            </a:fld>
            <a:endParaRPr/>
          </a:p>
        </p:txBody>
      </p:sp>
      <p:sp>
        <p:nvSpPr>
          <p:cNvPr id="395" name="Google Shape;395;p31"/>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396" name="Google Shape;396;p31"/>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397" name="Google Shape;397;p31"/>
          <p:cNvSpPr txBox="1"/>
          <p:nvPr/>
        </p:nvSpPr>
        <p:spPr>
          <a:xfrm>
            <a:off x="464588" y="617150"/>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to maintain red-black property after insertion (continued)</a:t>
            </a:r>
            <a:endParaRPr b="1" u="sng"/>
          </a:p>
        </p:txBody>
      </p:sp>
      <p:sp>
        <p:nvSpPr>
          <p:cNvPr id="398" name="Google Shape;398;p31"/>
          <p:cNvSpPr txBox="1"/>
          <p:nvPr/>
        </p:nvSpPr>
        <p:spPr>
          <a:xfrm>
            <a:off x="414600" y="1165850"/>
            <a:ext cx="8314800" cy="25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t>3. Else do the following</a:t>
            </a:r>
            <a:endParaRPr sz="1300" dirty="0"/>
          </a:p>
          <a:p>
            <a:pPr marL="457200" lvl="0" indent="-311150" algn="l" rtl="0">
              <a:lnSpc>
                <a:spcPct val="166666"/>
              </a:lnSpc>
              <a:spcBef>
                <a:spcPts val="1200"/>
              </a:spcBef>
              <a:spcAft>
                <a:spcPts val="0"/>
              </a:spcAft>
              <a:buClr>
                <a:schemeClr val="dk1"/>
              </a:buClr>
              <a:buSzPts val="1300"/>
              <a:buAutoNum type="alphaLcPeriod"/>
            </a:pPr>
            <a:r>
              <a:rPr lang="en" sz="1300" dirty="0">
                <a:solidFill>
                  <a:schemeClr val="dk1"/>
                </a:solidFill>
                <a:highlight>
                  <a:srgbClr val="F9FAFC"/>
                </a:highlight>
              </a:rPr>
              <a:t>If the color of the left child of uncle of z is RED, set the color of both the children of uncle as BLACK and the color of uncle as RED.</a:t>
            </a:r>
            <a:endParaRPr sz="1300" dirty="0">
              <a:solidFill>
                <a:schemeClr val="dk1"/>
              </a:solidFill>
              <a:highlight>
                <a:srgbClr val="F9FAFC"/>
              </a:highlight>
            </a:endParaRPr>
          </a:p>
          <a:p>
            <a:pPr marL="457200" lvl="0" indent="-311150" algn="l" rtl="0">
              <a:spcBef>
                <a:spcPts val="0"/>
              </a:spcBef>
              <a:spcAft>
                <a:spcPts val="0"/>
              </a:spcAft>
              <a:buSzPts val="1300"/>
              <a:buAutoNum type="alphaLcPeriod"/>
            </a:pPr>
            <a:r>
              <a:rPr lang="en" sz="1300" dirty="0">
                <a:solidFill>
                  <a:schemeClr val="dk1"/>
                </a:solidFill>
                <a:highlight>
                  <a:srgbClr val="F9FAFC"/>
                </a:highlight>
              </a:rPr>
              <a:t>Assign uncle to newNode</a:t>
            </a:r>
            <a:endParaRPr sz="1300" dirty="0">
              <a:solidFill>
                <a:schemeClr val="dk1"/>
              </a:solidFill>
              <a:highlight>
                <a:srgbClr val="F9FAFC"/>
              </a:highlight>
            </a:endParaRPr>
          </a:p>
          <a:p>
            <a:pPr marL="457200" lvl="0" indent="-311150" algn="l" rtl="0">
              <a:spcBef>
                <a:spcPts val="0"/>
              </a:spcBef>
              <a:spcAft>
                <a:spcPts val="0"/>
              </a:spcAft>
              <a:buClr>
                <a:schemeClr val="dk1"/>
              </a:buClr>
              <a:buSzPts val="1300"/>
              <a:buAutoNum type="alphaLcPeriod"/>
            </a:pPr>
            <a:r>
              <a:rPr lang="en" sz="1300" dirty="0">
                <a:solidFill>
                  <a:schemeClr val="dk1"/>
                </a:solidFill>
                <a:highlight>
                  <a:srgbClr val="F9FAFC"/>
                </a:highlight>
              </a:rPr>
              <a:t>Else if newNode is the left child of p then, assign p to newNode and Right-Rotate newNode</a:t>
            </a:r>
            <a:endParaRPr sz="1300" dirty="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dirty="0">
                <a:solidFill>
                  <a:schemeClr val="dk1"/>
                </a:solidFill>
                <a:highlight>
                  <a:srgbClr val="F9FAFC"/>
                </a:highlight>
              </a:rPr>
              <a:t>Set color of p as BLACK and color of uncle as RED.</a:t>
            </a:r>
            <a:endParaRPr sz="1300" dirty="0">
              <a:solidFill>
                <a:schemeClr val="dk1"/>
              </a:solidFill>
              <a:highlight>
                <a:srgbClr val="F9FAFC"/>
              </a:highlight>
            </a:endParaRPr>
          </a:p>
          <a:p>
            <a:pPr marL="457200" lvl="0" indent="-311150" algn="l" rtl="0">
              <a:spcBef>
                <a:spcPts val="0"/>
              </a:spcBef>
              <a:spcAft>
                <a:spcPts val="0"/>
              </a:spcAft>
              <a:buClr>
                <a:schemeClr val="dk1"/>
              </a:buClr>
              <a:buSzPts val="1300"/>
              <a:buAutoNum type="alphaLcPeriod"/>
            </a:pPr>
            <a:r>
              <a:rPr lang="en" sz="1300" dirty="0">
                <a:solidFill>
                  <a:schemeClr val="dk1"/>
                </a:solidFill>
                <a:highlight>
                  <a:srgbClr val="F9FAFC"/>
                </a:highlight>
              </a:rPr>
              <a:t>Left-Rotate uncle</a:t>
            </a:r>
            <a:endParaRPr sz="1300" dirty="0">
              <a:solidFill>
                <a:schemeClr val="dk1"/>
              </a:solidFill>
              <a:highlight>
                <a:srgbClr val="F9FAFC"/>
              </a:highlight>
            </a:endParaRPr>
          </a:p>
          <a:p>
            <a:pPr marL="0" lvl="0" indent="0" algn="l" rtl="0">
              <a:spcBef>
                <a:spcPts val="0"/>
              </a:spcBef>
              <a:spcAft>
                <a:spcPts val="0"/>
              </a:spcAft>
              <a:buNone/>
            </a:pPr>
            <a:endParaRPr sz="1300" dirty="0">
              <a:solidFill>
                <a:schemeClr val="dk1"/>
              </a:solidFill>
              <a:highlight>
                <a:srgbClr val="F9FAFC"/>
              </a:highlight>
            </a:endParaRPr>
          </a:p>
          <a:p>
            <a:pPr marL="0" lvl="0" indent="0" algn="l" rtl="0">
              <a:spcBef>
                <a:spcPts val="0"/>
              </a:spcBef>
              <a:spcAft>
                <a:spcPts val="0"/>
              </a:spcAft>
              <a:buNone/>
            </a:pPr>
            <a:r>
              <a:rPr lang="en" sz="1300" dirty="0">
                <a:solidFill>
                  <a:schemeClr val="dk1"/>
                </a:solidFill>
                <a:highlight>
                  <a:srgbClr val="F9FAFC"/>
                </a:highlight>
              </a:rPr>
              <a:t>4.</a:t>
            </a:r>
            <a:r>
              <a:rPr lang="en" sz="1350" dirty="0">
                <a:solidFill>
                  <a:schemeClr val="dk1"/>
                </a:solidFill>
                <a:highlight>
                  <a:srgbClr val="F9FAFC"/>
                </a:highlight>
              </a:rPr>
              <a:t>Set the root of the tree as BLACK.</a:t>
            </a:r>
            <a:endParaRPr sz="1300" dirty="0">
              <a:solidFill>
                <a:schemeClr val="dk1"/>
              </a:solidFill>
              <a:highlight>
                <a:srgbClr val="F9FAFC"/>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402"/>
        <p:cNvGrpSpPr/>
        <p:nvPr/>
      </p:nvGrpSpPr>
      <p:grpSpPr>
        <a:xfrm>
          <a:off x="0" y="0"/>
          <a:ext cx="0" cy="0"/>
          <a:chOff x="0" y="0"/>
          <a:chExt cx="0" cy="0"/>
        </a:xfrm>
      </p:grpSpPr>
      <p:sp>
        <p:nvSpPr>
          <p:cNvPr id="403" name="Google Shape;403;p32"/>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04" name="Google Shape;404;p32"/>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05" name="Google Shape;405;p32"/>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06" name="Google Shape;406;p3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07" name="Google Shape;407;p32"/>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08" name="Google Shape;408;p32"/>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409" name="Google Shape;409;p32"/>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410" name="Google Shape;410;p32"/>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19</a:t>
            </a:fld>
            <a:endParaRPr/>
          </a:p>
        </p:txBody>
      </p:sp>
      <p:sp>
        <p:nvSpPr>
          <p:cNvPr id="411" name="Google Shape;411;p32"/>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12" name="Google Shape;412;p32"/>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413" name="Google Shape;413;p32"/>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414" name="Google Shape;414;p32"/>
          <p:cNvSpPr txBox="1"/>
          <p:nvPr/>
        </p:nvSpPr>
        <p:spPr>
          <a:xfrm>
            <a:off x="414500" y="615800"/>
            <a:ext cx="8207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Example: Creating a RED BLACK Tree by inserting following sequence of number: </a:t>
            </a:r>
            <a:endParaRPr sz="1300"/>
          </a:p>
          <a:p>
            <a:pPr marL="0" lvl="0" indent="0" algn="l" rtl="0">
              <a:spcBef>
                <a:spcPts val="0"/>
              </a:spcBef>
              <a:spcAft>
                <a:spcPts val="0"/>
              </a:spcAft>
              <a:buNone/>
            </a:pPr>
            <a:r>
              <a:rPr lang="en" sz="1300"/>
              <a:t>8,18, 5, 17, 25, 40, 80</a:t>
            </a:r>
            <a:endParaRPr sz="1300"/>
          </a:p>
        </p:txBody>
      </p:sp>
      <p:pic>
        <p:nvPicPr>
          <p:cNvPr id="415" name="Google Shape;415;p32"/>
          <p:cNvPicPr preferRelativeResize="0"/>
          <p:nvPr/>
        </p:nvPicPr>
        <p:blipFill>
          <a:blip r:embed="rId4">
            <a:alphaModFix/>
          </a:blip>
          <a:stretch>
            <a:fillRect/>
          </a:stretch>
        </p:blipFill>
        <p:spPr>
          <a:xfrm>
            <a:off x="371688" y="2013525"/>
            <a:ext cx="1587275" cy="1178435"/>
          </a:xfrm>
          <a:prstGeom prst="rect">
            <a:avLst/>
          </a:prstGeom>
          <a:noFill/>
          <a:ln>
            <a:noFill/>
          </a:ln>
        </p:spPr>
      </p:pic>
      <p:pic>
        <p:nvPicPr>
          <p:cNvPr id="416" name="Google Shape;416;p32"/>
          <p:cNvPicPr preferRelativeResize="0"/>
          <p:nvPr/>
        </p:nvPicPr>
        <p:blipFill>
          <a:blip r:embed="rId5">
            <a:alphaModFix/>
          </a:blip>
          <a:stretch>
            <a:fillRect/>
          </a:stretch>
        </p:blipFill>
        <p:spPr>
          <a:xfrm>
            <a:off x="3344900" y="1722725"/>
            <a:ext cx="1828400" cy="1552225"/>
          </a:xfrm>
          <a:prstGeom prst="rect">
            <a:avLst/>
          </a:prstGeom>
          <a:noFill/>
          <a:ln>
            <a:noFill/>
          </a:ln>
        </p:spPr>
      </p:pic>
      <p:pic>
        <p:nvPicPr>
          <p:cNvPr id="417" name="Google Shape;417;p32"/>
          <p:cNvPicPr preferRelativeResize="0"/>
          <p:nvPr/>
        </p:nvPicPr>
        <p:blipFill>
          <a:blip r:embed="rId6">
            <a:alphaModFix/>
          </a:blip>
          <a:stretch>
            <a:fillRect/>
          </a:stretch>
        </p:blipFill>
        <p:spPr>
          <a:xfrm>
            <a:off x="6134426" y="1956838"/>
            <a:ext cx="2352938" cy="1411775"/>
          </a:xfrm>
          <a:prstGeom prst="rect">
            <a:avLst/>
          </a:prstGeom>
          <a:noFill/>
          <a:ln>
            <a:noFill/>
          </a:ln>
        </p:spPr>
      </p:pic>
      <p:sp>
        <p:nvSpPr>
          <p:cNvPr id="418" name="Google Shape;418;p32"/>
          <p:cNvSpPr txBox="1"/>
          <p:nvPr/>
        </p:nvSpPr>
        <p:spPr>
          <a:xfrm>
            <a:off x="522375" y="1366250"/>
            <a:ext cx="14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8</a:t>
            </a:r>
            <a:endParaRPr b="1"/>
          </a:p>
        </p:txBody>
      </p:sp>
      <p:sp>
        <p:nvSpPr>
          <p:cNvPr id="419" name="Google Shape;419;p32"/>
          <p:cNvSpPr/>
          <p:nvPr/>
        </p:nvSpPr>
        <p:spPr>
          <a:xfrm>
            <a:off x="2340075" y="2468338"/>
            <a:ext cx="623700" cy="26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txBox="1"/>
          <p:nvPr/>
        </p:nvSpPr>
        <p:spPr>
          <a:xfrm>
            <a:off x="3325200" y="1347950"/>
            <a:ext cx="146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Insert 18</a:t>
            </a:r>
            <a:endParaRPr b="1"/>
          </a:p>
        </p:txBody>
      </p:sp>
      <p:sp>
        <p:nvSpPr>
          <p:cNvPr id="421" name="Google Shape;421;p32"/>
          <p:cNvSpPr txBox="1"/>
          <p:nvPr/>
        </p:nvSpPr>
        <p:spPr>
          <a:xfrm>
            <a:off x="6179725" y="1415638"/>
            <a:ext cx="1466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t>Insert 5</a:t>
            </a:r>
            <a:endParaRPr b="1"/>
          </a:p>
        </p:txBody>
      </p:sp>
      <p:sp>
        <p:nvSpPr>
          <p:cNvPr id="422" name="Google Shape;422;p32"/>
          <p:cNvSpPr/>
          <p:nvPr/>
        </p:nvSpPr>
        <p:spPr>
          <a:xfrm>
            <a:off x="5353550" y="2437350"/>
            <a:ext cx="623700" cy="2688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431975" y="3368625"/>
            <a:ext cx="1466700" cy="703200"/>
          </a:xfrm>
          <a:prstGeom prst="rect">
            <a:avLst/>
          </a:prstGeom>
          <a:solidFill>
            <a:srgbClr val="FFE59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Root node is always black in color.</a:t>
            </a:r>
            <a:endParaRPr/>
          </a:p>
        </p:txBody>
      </p:sp>
      <p:sp>
        <p:nvSpPr>
          <p:cNvPr id="424" name="Google Shape;424;p32"/>
          <p:cNvSpPr/>
          <p:nvPr/>
        </p:nvSpPr>
        <p:spPr>
          <a:xfrm>
            <a:off x="3325200" y="3368625"/>
            <a:ext cx="1959000" cy="974400"/>
          </a:xfrm>
          <a:prstGeom prst="rect">
            <a:avLst/>
          </a:prstGeom>
          <a:solidFill>
            <a:srgbClr val="FFE59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If the tree is not empty, every new node to be inserted is red in color.</a:t>
            </a:r>
            <a:endParaRPr/>
          </a:p>
        </p:txBody>
      </p:sp>
      <p:sp>
        <p:nvSpPr>
          <p:cNvPr id="425" name="Google Shape;425;p32"/>
          <p:cNvSpPr/>
          <p:nvPr/>
        </p:nvSpPr>
        <p:spPr>
          <a:xfrm>
            <a:off x="6331400" y="3368625"/>
            <a:ext cx="1959000" cy="974400"/>
          </a:xfrm>
          <a:prstGeom prst="rect">
            <a:avLst/>
          </a:prstGeom>
          <a:solidFill>
            <a:srgbClr val="FFE599"/>
          </a:solid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Initially a new node is inserted in the same way as in BST.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78"/>
        <p:cNvGrpSpPr/>
        <p:nvPr/>
      </p:nvGrpSpPr>
      <p:grpSpPr>
        <a:xfrm>
          <a:off x="0" y="0"/>
          <a:ext cx="0" cy="0"/>
          <a:chOff x="0" y="0"/>
          <a:chExt cx="0" cy="0"/>
        </a:xfrm>
      </p:grpSpPr>
      <p:sp>
        <p:nvSpPr>
          <p:cNvPr id="79" name="Google Shape;79;p16"/>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 name="Google Shape;80;p16"/>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1" name="Google Shape;81;p16"/>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2" name="Google Shape;82;p1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3" name="Google Shape;83;p16"/>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4" name="Google Shape;84;p16"/>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5" name="Google Shape;85;p16"/>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6" name="Google Shape;86;p16"/>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a:t>
            </a:fld>
            <a:endParaRPr/>
          </a:p>
        </p:txBody>
      </p:sp>
      <p:sp>
        <p:nvSpPr>
          <p:cNvPr id="87" name="Google Shape;87;p16"/>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8" name="Google Shape;88;p16"/>
          <p:cNvSpPr txBox="1"/>
          <p:nvPr/>
        </p:nvSpPr>
        <p:spPr>
          <a:xfrm>
            <a:off x="2932692" y="153654"/>
            <a:ext cx="32787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0000"/>
                </a:solidFill>
                <a:latin typeface="Arial"/>
                <a:ea typeface="Arial"/>
                <a:cs typeface="Arial"/>
                <a:sym typeface="Arial"/>
              </a:rPr>
              <a:t>INTRODUCTION</a:t>
            </a:r>
            <a:endParaRPr sz="1500" b="1" i="0" u="none" strike="noStrike" cap="none">
              <a:solidFill>
                <a:srgbClr val="FF0000"/>
              </a:solidFill>
              <a:latin typeface="Arial"/>
              <a:ea typeface="Arial"/>
              <a:cs typeface="Arial"/>
              <a:sym typeface="Arial"/>
            </a:endParaRPr>
          </a:p>
        </p:txBody>
      </p:sp>
      <p:sp>
        <p:nvSpPr>
          <p:cNvPr id="89" name="Google Shape;89;p16"/>
          <p:cNvSpPr txBox="1"/>
          <p:nvPr/>
        </p:nvSpPr>
        <p:spPr>
          <a:xfrm>
            <a:off x="457050" y="872550"/>
            <a:ext cx="5635500" cy="389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dirty="0">
                <a:solidFill>
                  <a:srgbClr val="005893"/>
                </a:solidFill>
                <a:highlight>
                  <a:srgbClr val="FFFFFF"/>
                </a:highlight>
              </a:rPr>
              <a:t>What are Red-Black trees?</a:t>
            </a:r>
            <a:endParaRPr sz="1500" b="1" u="sng" dirty="0">
              <a:solidFill>
                <a:srgbClr val="005893"/>
              </a:solidFill>
              <a:highlight>
                <a:srgbClr val="FFFFFF"/>
              </a:highlight>
            </a:endParaRPr>
          </a:p>
          <a:p>
            <a:pPr marL="0" lvl="0" indent="0" algn="l" rtl="0">
              <a:spcBef>
                <a:spcPts val="0"/>
              </a:spcBef>
              <a:spcAft>
                <a:spcPts val="0"/>
              </a:spcAft>
              <a:buNone/>
            </a:pPr>
            <a:endParaRPr sz="1300" b="1" u="sng" dirty="0">
              <a:solidFill>
                <a:srgbClr val="273239"/>
              </a:solidFill>
              <a:highlight>
                <a:srgbClr val="FFFFFF"/>
              </a:highlight>
            </a:endParaRPr>
          </a:p>
          <a:p>
            <a:pPr marL="0" lvl="0" indent="0" algn="l" rtl="0">
              <a:lnSpc>
                <a:spcPct val="150000"/>
              </a:lnSpc>
              <a:spcBef>
                <a:spcPts val="0"/>
              </a:spcBef>
              <a:spcAft>
                <a:spcPts val="0"/>
              </a:spcAft>
              <a:buNone/>
            </a:pPr>
            <a:r>
              <a:rPr lang="en" sz="1300" dirty="0">
                <a:solidFill>
                  <a:srgbClr val="273239"/>
                </a:solidFill>
                <a:highlight>
                  <a:srgbClr val="FFFFFF"/>
                </a:highlight>
              </a:rPr>
              <a:t>A red-black tree is a kind of self-balancing binary search tree where each node has an extra bit, and that bit is often interpreted as the colour (red or black). These colours are used to ensure that the tree remains balanced during insertions and deletions.</a:t>
            </a:r>
            <a:endParaRPr sz="1300" dirty="0">
              <a:solidFill>
                <a:srgbClr val="273239"/>
              </a:solidFill>
              <a:highlight>
                <a:srgbClr val="FFFFFF"/>
              </a:highlight>
            </a:endParaRPr>
          </a:p>
          <a:p>
            <a:pPr marL="0" lvl="0" indent="0" algn="l" rtl="0">
              <a:spcBef>
                <a:spcPts val="0"/>
              </a:spcBef>
              <a:spcAft>
                <a:spcPts val="0"/>
              </a:spcAft>
              <a:buNone/>
            </a:pPr>
            <a:endParaRPr sz="1300" dirty="0">
              <a:solidFill>
                <a:srgbClr val="273239"/>
              </a:solidFill>
              <a:highlight>
                <a:srgbClr val="FFFFFF"/>
              </a:highlight>
            </a:endParaRPr>
          </a:p>
          <a:p>
            <a:pPr marL="0" lvl="0" indent="0" algn="l" rtl="0">
              <a:spcBef>
                <a:spcPts val="0"/>
              </a:spcBef>
              <a:spcAft>
                <a:spcPts val="0"/>
              </a:spcAft>
              <a:buNone/>
            </a:pPr>
            <a:endParaRPr sz="1300" dirty="0">
              <a:solidFill>
                <a:srgbClr val="273239"/>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500" b="1" u="sng" dirty="0">
                <a:solidFill>
                  <a:srgbClr val="005893"/>
                </a:solidFill>
                <a:highlight>
                  <a:schemeClr val="lt1"/>
                </a:highlight>
              </a:rPr>
              <a:t>How does a Red-Black Tree ensure balance?</a:t>
            </a:r>
            <a:endParaRPr sz="1500" b="1" u="sng" dirty="0">
              <a:solidFill>
                <a:srgbClr val="005893"/>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200" b="1" dirty="0">
              <a:solidFill>
                <a:srgbClr val="273239"/>
              </a:solidFill>
              <a:highlight>
                <a:schemeClr val="lt1"/>
              </a:highlight>
            </a:endParaRPr>
          </a:p>
          <a:p>
            <a:pPr marL="0" lvl="0" indent="0" algn="l" rtl="0">
              <a:lnSpc>
                <a:spcPct val="166666"/>
              </a:lnSpc>
              <a:spcBef>
                <a:spcPts val="0"/>
              </a:spcBef>
              <a:spcAft>
                <a:spcPts val="1200"/>
              </a:spcAft>
              <a:buNone/>
            </a:pPr>
            <a:r>
              <a:rPr lang="en" sz="1300" dirty="0">
                <a:solidFill>
                  <a:schemeClr val="dk1"/>
                </a:solidFill>
                <a:highlight>
                  <a:srgbClr val="F9FAFC"/>
                </a:highlight>
              </a:rPr>
              <a:t>The red-black color is meant for balancing the tree.The limitations put on the node colors ensure that any simple path from the root to a leaf is not more than twice as long as any other such path. It helps in maintaining the self-balancing property of the red-black tree.</a:t>
            </a:r>
            <a:endParaRPr sz="1300" dirty="0">
              <a:solidFill>
                <a:srgbClr val="273239"/>
              </a:solidFill>
              <a:highlight>
                <a:srgbClr val="FFFFFF"/>
              </a:highlight>
            </a:endParaRPr>
          </a:p>
        </p:txBody>
      </p:sp>
      <p:pic>
        <p:nvPicPr>
          <p:cNvPr id="90" name="Google Shape;90;p16"/>
          <p:cNvPicPr preferRelativeResize="0"/>
          <p:nvPr/>
        </p:nvPicPr>
        <p:blipFill>
          <a:blip r:embed="rId4">
            <a:alphaModFix/>
          </a:blip>
          <a:stretch>
            <a:fillRect/>
          </a:stretch>
        </p:blipFill>
        <p:spPr>
          <a:xfrm>
            <a:off x="6211400" y="2055293"/>
            <a:ext cx="2668325" cy="13088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429"/>
        <p:cNvGrpSpPr/>
        <p:nvPr/>
      </p:nvGrpSpPr>
      <p:grpSpPr>
        <a:xfrm>
          <a:off x="0" y="0"/>
          <a:ext cx="0" cy="0"/>
          <a:chOff x="0" y="0"/>
          <a:chExt cx="0" cy="0"/>
        </a:xfrm>
      </p:grpSpPr>
      <p:sp>
        <p:nvSpPr>
          <p:cNvPr id="430" name="Google Shape;430;p33"/>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31" name="Google Shape;431;p33"/>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32" name="Google Shape;432;p33"/>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33" name="Google Shape;433;p33"/>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34" name="Google Shape;434;p33"/>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35" name="Google Shape;435;p33"/>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436" name="Google Shape;436;p33"/>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437" name="Google Shape;437;p33"/>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20</a:t>
            </a:fld>
            <a:endParaRPr/>
          </a:p>
        </p:txBody>
      </p:sp>
      <p:sp>
        <p:nvSpPr>
          <p:cNvPr id="438" name="Google Shape;438;p33"/>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39" name="Google Shape;439;p33"/>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440" name="Google Shape;440;p33"/>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441" name="Google Shape;441;p33"/>
          <p:cNvSpPr txBox="1"/>
          <p:nvPr/>
        </p:nvSpPr>
        <p:spPr>
          <a:xfrm>
            <a:off x="464600" y="734275"/>
            <a:ext cx="146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15</a:t>
            </a:r>
            <a:endParaRPr b="1"/>
          </a:p>
        </p:txBody>
      </p:sp>
      <p:sp>
        <p:nvSpPr>
          <p:cNvPr id="442" name="Google Shape;442;p33"/>
          <p:cNvSpPr/>
          <p:nvPr/>
        </p:nvSpPr>
        <p:spPr>
          <a:xfrm>
            <a:off x="2932700" y="2132925"/>
            <a:ext cx="1995900" cy="5970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3" name="Google Shape;443;p33"/>
          <p:cNvPicPr preferRelativeResize="0"/>
          <p:nvPr/>
        </p:nvPicPr>
        <p:blipFill rotWithShape="1">
          <a:blip r:embed="rId4">
            <a:alphaModFix/>
          </a:blip>
          <a:srcRect l="12300" r="7878"/>
          <a:stretch/>
        </p:blipFill>
        <p:spPr>
          <a:xfrm>
            <a:off x="289725" y="1326525"/>
            <a:ext cx="2518200" cy="2307190"/>
          </a:xfrm>
          <a:prstGeom prst="rect">
            <a:avLst/>
          </a:prstGeom>
          <a:noFill/>
          <a:ln>
            <a:noFill/>
          </a:ln>
        </p:spPr>
      </p:pic>
      <p:pic>
        <p:nvPicPr>
          <p:cNvPr id="444" name="Google Shape;444;p33"/>
          <p:cNvPicPr preferRelativeResize="0"/>
          <p:nvPr/>
        </p:nvPicPr>
        <p:blipFill>
          <a:blip r:embed="rId5">
            <a:alphaModFix/>
          </a:blip>
          <a:stretch>
            <a:fillRect/>
          </a:stretch>
        </p:blipFill>
        <p:spPr>
          <a:xfrm>
            <a:off x="5055338" y="1326525"/>
            <a:ext cx="2733675" cy="2209800"/>
          </a:xfrm>
          <a:prstGeom prst="rect">
            <a:avLst/>
          </a:prstGeom>
          <a:noFill/>
          <a:ln>
            <a:noFill/>
          </a:ln>
        </p:spPr>
      </p:pic>
      <p:sp>
        <p:nvSpPr>
          <p:cNvPr id="445" name="Google Shape;445;p33"/>
          <p:cNvSpPr txBox="1"/>
          <p:nvPr/>
        </p:nvSpPr>
        <p:spPr>
          <a:xfrm>
            <a:off x="2932702" y="1732725"/>
            <a:ext cx="173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recoloring </a:t>
            </a:r>
            <a:endParaRPr b="1"/>
          </a:p>
        </p:txBody>
      </p:sp>
      <p:sp>
        <p:nvSpPr>
          <p:cNvPr id="446" name="Google Shape;446;p33"/>
          <p:cNvSpPr txBox="1"/>
          <p:nvPr/>
        </p:nvSpPr>
        <p:spPr>
          <a:xfrm>
            <a:off x="350025" y="3696900"/>
            <a:ext cx="2039400" cy="6156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Violating the property: Red Red conflict</a:t>
            </a:r>
            <a:endParaRPr/>
          </a:p>
        </p:txBody>
      </p:sp>
      <p:sp>
        <p:nvSpPr>
          <p:cNvPr id="447" name="Google Shape;447;p33"/>
          <p:cNvSpPr txBox="1"/>
          <p:nvPr/>
        </p:nvSpPr>
        <p:spPr>
          <a:xfrm>
            <a:off x="3012800" y="2729925"/>
            <a:ext cx="1572000" cy="6156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Based on the color of uncle</a:t>
            </a:r>
            <a:endParaRPr/>
          </a:p>
        </p:txBody>
      </p:sp>
      <p:sp>
        <p:nvSpPr>
          <p:cNvPr id="448" name="Google Shape;448;p33"/>
          <p:cNvSpPr txBox="1"/>
          <p:nvPr/>
        </p:nvSpPr>
        <p:spPr>
          <a:xfrm>
            <a:off x="5402501" y="3760575"/>
            <a:ext cx="2222400" cy="8313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If the uncle is Red in color, recoloring is done (No rotations required).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452"/>
        <p:cNvGrpSpPr/>
        <p:nvPr/>
      </p:nvGrpSpPr>
      <p:grpSpPr>
        <a:xfrm>
          <a:off x="0" y="0"/>
          <a:ext cx="0" cy="0"/>
          <a:chOff x="0" y="0"/>
          <a:chExt cx="0" cy="0"/>
        </a:xfrm>
      </p:grpSpPr>
      <p:sp>
        <p:nvSpPr>
          <p:cNvPr id="453" name="Google Shape;453;p34"/>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54" name="Google Shape;454;p34"/>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55" name="Google Shape;455;p34"/>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56" name="Google Shape;456;p3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57" name="Google Shape;457;p34"/>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58" name="Google Shape;458;p34"/>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459" name="Google Shape;459;p34"/>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460" name="Google Shape;460;p34"/>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21</a:t>
            </a:fld>
            <a:endParaRPr/>
          </a:p>
        </p:txBody>
      </p:sp>
      <p:sp>
        <p:nvSpPr>
          <p:cNvPr id="461" name="Google Shape;461;p34"/>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62" name="Google Shape;462;p34"/>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463" name="Google Shape;463;p34"/>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464" name="Google Shape;464;p34"/>
          <p:cNvSpPr txBox="1"/>
          <p:nvPr/>
        </p:nvSpPr>
        <p:spPr>
          <a:xfrm>
            <a:off x="91800" y="2069350"/>
            <a:ext cx="10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17</a:t>
            </a:r>
            <a:endParaRPr b="1"/>
          </a:p>
        </p:txBody>
      </p:sp>
      <p:sp>
        <p:nvSpPr>
          <p:cNvPr id="465" name="Google Shape;465;p34"/>
          <p:cNvSpPr txBox="1"/>
          <p:nvPr/>
        </p:nvSpPr>
        <p:spPr>
          <a:xfrm>
            <a:off x="1627426" y="1573050"/>
            <a:ext cx="126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left rotation </a:t>
            </a:r>
            <a:endParaRPr b="1"/>
          </a:p>
        </p:txBody>
      </p:sp>
      <p:pic>
        <p:nvPicPr>
          <p:cNvPr id="466" name="Google Shape;466;p34"/>
          <p:cNvPicPr preferRelativeResize="0"/>
          <p:nvPr/>
        </p:nvPicPr>
        <p:blipFill>
          <a:blip r:embed="rId4">
            <a:alphaModFix/>
          </a:blip>
          <a:stretch>
            <a:fillRect/>
          </a:stretch>
        </p:blipFill>
        <p:spPr>
          <a:xfrm>
            <a:off x="192573" y="2400625"/>
            <a:ext cx="2658750" cy="2382600"/>
          </a:xfrm>
          <a:prstGeom prst="rect">
            <a:avLst/>
          </a:prstGeom>
          <a:noFill/>
          <a:ln>
            <a:noFill/>
          </a:ln>
        </p:spPr>
      </p:pic>
      <p:pic>
        <p:nvPicPr>
          <p:cNvPr id="467" name="Google Shape;467;p34"/>
          <p:cNvPicPr preferRelativeResize="0"/>
          <p:nvPr/>
        </p:nvPicPr>
        <p:blipFill>
          <a:blip r:embed="rId5">
            <a:alphaModFix/>
          </a:blip>
          <a:stretch>
            <a:fillRect/>
          </a:stretch>
        </p:blipFill>
        <p:spPr>
          <a:xfrm>
            <a:off x="3620897" y="669957"/>
            <a:ext cx="2518200" cy="2284628"/>
          </a:xfrm>
          <a:prstGeom prst="rect">
            <a:avLst/>
          </a:prstGeom>
          <a:noFill/>
          <a:ln>
            <a:noFill/>
          </a:ln>
        </p:spPr>
      </p:pic>
      <p:pic>
        <p:nvPicPr>
          <p:cNvPr id="468" name="Google Shape;468;p34"/>
          <p:cNvPicPr preferRelativeResize="0"/>
          <p:nvPr/>
        </p:nvPicPr>
        <p:blipFill>
          <a:blip r:embed="rId6">
            <a:alphaModFix/>
          </a:blip>
          <a:stretch>
            <a:fillRect/>
          </a:stretch>
        </p:blipFill>
        <p:spPr>
          <a:xfrm>
            <a:off x="5947321" y="2366935"/>
            <a:ext cx="2739602" cy="2382600"/>
          </a:xfrm>
          <a:prstGeom prst="rect">
            <a:avLst/>
          </a:prstGeom>
          <a:noFill/>
          <a:ln>
            <a:noFill/>
          </a:ln>
        </p:spPr>
      </p:pic>
      <p:sp>
        <p:nvSpPr>
          <p:cNvPr id="469" name="Google Shape;469;p34"/>
          <p:cNvSpPr/>
          <p:nvPr/>
        </p:nvSpPr>
        <p:spPr>
          <a:xfrm>
            <a:off x="2581800" y="1205325"/>
            <a:ext cx="884100" cy="1264200"/>
          </a:xfrm>
          <a:prstGeom prst="bentArrow">
            <a:avLst>
              <a:gd name="adj1" fmla="val 25000"/>
              <a:gd name="adj2" fmla="val 26094"/>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rot="5400000">
            <a:off x="6748625" y="1484700"/>
            <a:ext cx="1112400" cy="7923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txBox="1"/>
          <p:nvPr/>
        </p:nvSpPr>
        <p:spPr>
          <a:xfrm>
            <a:off x="1627425" y="32749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L</a:t>
            </a:r>
            <a:endParaRPr sz="1700" b="1">
              <a:solidFill>
                <a:srgbClr val="FF00FF"/>
              </a:solidFill>
            </a:endParaRPr>
          </a:p>
        </p:txBody>
      </p:sp>
      <p:sp>
        <p:nvSpPr>
          <p:cNvPr id="472" name="Google Shape;472;p34"/>
          <p:cNvSpPr txBox="1"/>
          <p:nvPr/>
        </p:nvSpPr>
        <p:spPr>
          <a:xfrm>
            <a:off x="1627425" y="41506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FF00FF"/>
              </a:solidFill>
            </a:endParaRPr>
          </a:p>
        </p:txBody>
      </p:sp>
      <p:sp>
        <p:nvSpPr>
          <p:cNvPr id="473" name="Google Shape;473;p34"/>
          <p:cNvSpPr txBox="1"/>
          <p:nvPr/>
        </p:nvSpPr>
        <p:spPr>
          <a:xfrm>
            <a:off x="1627425" y="41506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R</a:t>
            </a:r>
            <a:endParaRPr sz="1700" b="1">
              <a:solidFill>
                <a:srgbClr val="FF00FF"/>
              </a:solidFill>
            </a:endParaRPr>
          </a:p>
        </p:txBody>
      </p:sp>
      <p:sp>
        <p:nvSpPr>
          <p:cNvPr id="474" name="Google Shape;474;p34"/>
          <p:cNvSpPr/>
          <p:nvPr/>
        </p:nvSpPr>
        <p:spPr>
          <a:xfrm>
            <a:off x="1135175" y="3532979"/>
            <a:ext cx="773550" cy="324650"/>
          </a:xfrm>
          <a:custGeom>
            <a:avLst/>
            <a:gdLst/>
            <a:ahLst/>
            <a:cxnLst/>
            <a:rect l="l" t="t" r="r" b="b"/>
            <a:pathLst>
              <a:path w="30942" h="12986" extrusionOk="0">
                <a:moveTo>
                  <a:pt x="30942" y="12986"/>
                </a:moveTo>
                <a:cubicBezTo>
                  <a:pt x="29359" y="9821"/>
                  <a:pt x="28550" y="5866"/>
                  <a:pt x="25718" y="3744"/>
                </a:cubicBezTo>
                <a:cubicBezTo>
                  <a:pt x="21170" y="336"/>
                  <a:pt x="13925" y="-1206"/>
                  <a:pt x="8841" y="1333"/>
                </a:cubicBezTo>
                <a:cubicBezTo>
                  <a:pt x="4479" y="3511"/>
                  <a:pt x="2180" y="8625"/>
                  <a:pt x="0" y="12986"/>
                </a:cubicBezTo>
              </a:path>
            </a:pathLst>
          </a:custGeom>
          <a:noFill/>
          <a:ln w="38100" cap="flat" cmpd="sng">
            <a:solidFill>
              <a:schemeClr val="dk2"/>
            </a:solidFill>
            <a:prstDash val="solid"/>
            <a:round/>
            <a:headEnd type="none" w="med" len="med"/>
            <a:tailEnd type="none" w="med" len="med"/>
          </a:ln>
        </p:spPr>
      </p:sp>
      <p:sp>
        <p:nvSpPr>
          <p:cNvPr id="475" name="Google Shape;475;p34"/>
          <p:cNvSpPr/>
          <p:nvPr/>
        </p:nvSpPr>
        <p:spPr>
          <a:xfrm>
            <a:off x="1105050" y="3686850"/>
            <a:ext cx="40175" cy="180825"/>
          </a:xfrm>
          <a:custGeom>
            <a:avLst/>
            <a:gdLst/>
            <a:ahLst/>
            <a:cxnLst/>
            <a:rect l="l" t="t" r="r" b="b"/>
            <a:pathLst>
              <a:path w="1607" h="7233" extrusionOk="0">
                <a:moveTo>
                  <a:pt x="1607" y="7233"/>
                </a:moveTo>
                <a:cubicBezTo>
                  <a:pt x="1607" y="4763"/>
                  <a:pt x="0" y="2470"/>
                  <a:pt x="0" y="0"/>
                </a:cubicBezTo>
              </a:path>
            </a:pathLst>
          </a:custGeom>
          <a:noFill/>
          <a:ln w="38100" cap="flat" cmpd="sng">
            <a:solidFill>
              <a:schemeClr val="dk2"/>
            </a:solidFill>
            <a:prstDash val="solid"/>
            <a:round/>
            <a:headEnd type="none" w="med" len="med"/>
            <a:tailEnd type="none" w="med" len="med"/>
          </a:ln>
        </p:spPr>
      </p:sp>
      <p:sp>
        <p:nvSpPr>
          <p:cNvPr id="476" name="Google Shape;476;p34"/>
          <p:cNvSpPr/>
          <p:nvPr/>
        </p:nvSpPr>
        <p:spPr>
          <a:xfrm>
            <a:off x="1145225" y="3807400"/>
            <a:ext cx="100475" cy="50225"/>
          </a:xfrm>
          <a:custGeom>
            <a:avLst/>
            <a:gdLst/>
            <a:ahLst/>
            <a:cxnLst/>
            <a:rect l="l" t="t" r="r" b="b"/>
            <a:pathLst>
              <a:path w="4019" h="2009" extrusionOk="0">
                <a:moveTo>
                  <a:pt x="0" y="2009"/>
                </a:moveTo>
                <a:cubicBezTo>
                  <a:pt x="1340" y="1339"/>
                  <a:pt x="2959" y="1058"/>
                  <a:pt x="4019" y="0"/>
                </a:cubicBezTo>
              </a:path>
            </a:pathLst>
          </a:custGeom>
          <a:noFill/>
          <a:ln w="38100" cap="flat" cmpd="sng">
            <a:solidFill>
              <a:schemeClr val="dk2"/>
            </a:solidFill>
            <a:prstDash val="solid"/>
            <a:round/>
            <a:headEnd type="none" w="med" len="med"/>
            <a:tailEnd type="none" w="med" len="med"/>
          </a:ln>
        </p:spPr>
      </p:sp>
      <p:sp>
        <p:nvSpPr>
          <p:cNvPr id="477" name="Google Shape;477;p34"/>
          <p:cNvSpPr/>
          <p:nvPr/>
        </p:nvSpPr>
        <p:spPr>
          <a:xfrm>
            <a:off x="5215525" y="1205329"/>
            <a:ext cx="773550" cy="324650"/>
          </a:xfrm>
          <a:custGeom>
            <a:avLst/>
            <a:gdLst/>
            <a:ahLst/>
            <a:cxnLst/>
            <a:rect l="l" t="t" r="r" b="b"/>
            <a:pathLst>
              <a:path w="30942" h="12986" extrusionOk="0">
                <a:moveTo>
                  <a:pt x="30942" y="12986"/>
                </a:moveTo>
                <a:cubicBezTo>
                  <a:pt x="29359" y="9821"/>
                  <a:pt x="28550" y="5866"/>
                  <a:pt x="25718" y="3744"/>
                </a:cubicBezTo>
                <a:cubicBezTo>
                  <a:pt x="21170" y="336"/>
                  <a:pt x="13925" y="-1206"/>
                  <a:pt x="8841" y="1333"/>
                </a:cubicBezTo>
                <a:cubicBezTo>
                  <a:pt x="4479" y="3511"/>
                  <a:pt x="2180" y="8625"/>
                  <a:pt x="0" y="12986"/>
                </a:cubicBezTo>
              </a:path>
            </a:pathLst>
          </a:custGeom>
          <a:noFill/>
          <a:ln w="38100" cap="flat" cmpd="sng">
            <a:solidFill>
              <a:schemeClr val="dk2"/>
            </a:solidFill>
            <a:prstDash val="solid"/>
            <a:round/>
            <a:headEnd type="none" w="med" len="med"/>
            <a:tailEnd type="none" w="med" len="med"/>
          </a:ln>
        </p:spPr>
      </p:sp>
      <p:sp>
        <p:nvSpPr>
          <p:cNvPr id="478" name="Google Shape;478;p34"/>
          <p:cNvSpPr/>
          <p:nvPr/>
        </p:nvSpPr>
        <p:spPr>
          <a:xfrm>
            <a:off x="5994447" y="1386325"/>
            <a:ext cx="43125" cy="150700"/>
          </a:xfrm>
          <a:custGeom>
            <a:avLst/>
            <a:gdLst/>
            <a:ahLst/>
            <a:cxnLst/>
            <a:rect l="l" t="t" r="r" b="b"/>
            <a:pathLst>
              <a:path w="1725" h="6028" extrusionOk="0">
                <a:moveTo>
                  <a:pt x="118" y="6028"/>
                </a:moveTo>
                <a:cubicBezTo>
                  <a:pt x="118" y="3948"/>
                  <a:pt x="-355" y="0"/>
                  <a:pt x="1725" y="0"/>
                </a:cubicBezTo>
              </a:path>
            </a:pathLst>
          </a:custGeom>
          <a:noFill/>
          <a:ln w="38100" cap="flat" cmpd="sng">
            <a:solidFill>
              <a:schemeClr val="dk2"/>
            </a:solidFill>
            <a:prstDash val="solid"/>
            <a:round/>
            <a:headEnd type="none" w="med" len="med"/>
            <a:tailEnd type="none" w="med" len="med"/>
          </a:ln>
        </p:spPr>
      </p:sp>
      <p:sp>
        <p:nvSpPr>
          <p:cNvPr id="479" name="Google Shape;479;p34"/>
          <p:cNvSpPr/>
          <p:nvPr/>
        </p:nvSpPr>
        <p:spPr>
          <a:xfrm>
            <a:off x="5836675" y="1466700"/>
            <a:ext cx="160725" cy="50225"/>
          </a:xfrm>
          <a:custGeom>
            <a:avLst/>
            <a:gdLst/>
            <a:ahLst/>
            <a:cxnLst/>
            <a:rect l="l" t="t" r="r" b="b"/>
            <a:pathLst>
              <a:path w="6429" h="2009" extrusionOk="0">
                <a:moveTo>
                  <a:pt x="6429" y="2009"/>
                </a:moveTo>
                <a:cubicBezTo>
                  <a:pt x="4184" y="2009"/>
                  <a:pt x="2245" y="0"/>
                  <a:pt x="0" y="0"/>
                </a:cubicBezTo>
              </a:path>
            </a:pathLst>
          </a:custGeom>
          <a:noFill/>
          <a:ln w="38100" cap="flat" cmpd="sng">
            <a:solidFill>
              <a:schemeClr val="dk2"/>
            </a:solidFill>
            <a:prstDash val="solid"/>
            <a:round/>
            <a:headEnd type="none" w="med" len="med"/>
            <a:tailEnd type="none" w="med" len="med"/>
          </a:ln>
        </p:spPr>
      </p:sp>
      <p:sp>
        <p:nvSpPr>
          <p:cNvPr id="480" name="Google Shape;480;p34"/>
          <p:cNvSpPr txBox="1"/>
          <p:nvPr/>
        </p:nvSpPr>
        <p:spPr>
          <a:xfrm>
            <a:off x="7738701" y="1386325"/>
            <a:ext cx="1260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right rotation and recoloring</a:t>
            </a:r>
            <a:endParaRPr b="1"/>
          </a:p>
        </p:txBody>
      </p:sp>
      <p:sp>
        <p:nvSpPr>
          <p:cNvPr id="481" name="Google Shape;481;p34"/>
          <p:cNvSpPr txBox="1"/>
          <p:nvPr/>
        </p:nvSpPr>
        <p:spPr>
          <a:xfrm>
            <a:off x="3309300" y="3361616"/>
            <a:ext cx="2266200" cy="8313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If uncle is Black in color, appropriate rotation and recoloring has to done.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485"/>
        <p:cNvGrpSpPr/>
        <p:nvPr/>
      </p:nvGrpSpPr>
      <p:grpSpPr>
        <a:xfrm>
          <a:off x="0" y="0"/>
          <a:ext cx="0" cy="0"/>
          <a:chOff x="0" y="0"/>
          <a:chExt cx="0" cy="0"/>
        </a:xfrm>
      </p:grpSpPr>
      <p:sp>
        <p:nvSpPr>
          <p:cNvPr id="486" name="Google Shape;486;p35"/>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87" name="Google Shape;487;p35"/>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88" name="Google Shape;488;p35"/>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89" name="Google Shape;489;p3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90" name="Google Shape;490;p35"/>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491" name="Google Shape;491;p35"/>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492" name="Google Shape;492;p35"/>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493" name="Google Shape;493;p35"/>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22</a:t>
            </a:fld>
            <a:endParaRPr/>
          </a:p>
        </p:txBody>
      </p:sp>
      <p:sp>
        <p:nvSpPr>
          <p:cNvPr id="494" name="Google Shape;494;p35"/>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495" name="Google Shape;495;p35"/>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496" name="Google Shape;496;p35"/>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497" name="Google Shape;497;p35"/>
          <p:cNvSpPr txBox="1"/>
          <p:nvPr/>
        </p:nvSpPr>
        <p:spPr>
          <a:xfrm>
            <a:off x="262575" y="726625"/>
            <a:ext cx="10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25</a:t>
            </a:r>
            <a:endParaRPr b="1"/>
          </a:p>
        </p:txBody>
      </p:sp>
      <p:sp>
        <p:nvSpPr>
          <p:cNvPr id="498" name="Google Shape;498;p35"/>
          <p:cNvSpPr txBox="1"/>
          <p:nvPr/>
        </p:nvSpPr>
        <p:spPr>
          <a:xfrm>
            <a:off x="3742526" y="1825938"/>
            <a:ext cx="12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recolor</a:t>
            </a:r>
            <a:endParaRPr b="1"/>
          </a:p>
        </p:txBody>
      </p:sp>
      <p:sp>
        <p:nvSpPr>
          <p:cNvPr id="499" name="Google Shape;499;p35"/>
          <p:cNvSpPr txBox="1"/>
          <p:nvPr/>
        </p:nvSpPr>
        <p:spPr>
          <a:xfrm>
            <a:off x="1627425" y="41506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FF00FF"/>
              </a:solidFill>
            </a:endParaRPr>
          </a:p>
        </p:txBody>
      </p:sp>
      <p:pic>
        <p:nvPicPr>
          <p:cNvPr id="500" name="Google Shape;500;p35"/>
          <p:cNvPicPr preferRelativeResize="0"/>
          <p:nvPr/>
        </p:nvPicPr>
        <p:blipFill>
          <a:blip r:embed="rId4">
            <a:alphaModFix/>
          </a:blip>
          <a:stretch>
            <a:fillRect/>
          </a:stretch>
        </p:blipFill>
        <p:spPr>
          <a:xfrm>
            <a:off x="176798" y="1426011"/>
            <a:ext cx="3654851" cy="2417825"/>
          </a:xfrm>
          <a:prstGeom prst="rect">
            <a:avLst/>
          </a:prstGeom>
          <a:noFill/>
          <a:ln>
            <a:noFill/>
          </a:ln>
        </p:spPr>
      </p:pic>
      <p:sp>
        <p:nvSpPr>
          <p:cNvPr id="501" name="Google Shape;501;p35"/>
          <p:cNvSpPr/>
          <p:nvPr/>
        </p:nvSpPr>
        <p:spPr>
          <a:xfrm>
            <a:off x="3374725" y="2142950"/>
            <a:ext cx="1995900" cy="5970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1391325" y="3566300"/>
            <a:ext cx="733500" cy="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3" name="Google Shape;503;p35"/>
          <p:cNvPicPr preferRelativeResize="0"/>
          <p:nvPr/>
        </p:nvPicPr>
        <p:blipFill>
          <a:blip r:embed="rId5">
            <a:alphaModFix/>
          </a:blip>
          <a:stretch>
            <a:fillRect/>
          </a:stretch>
        </p:blipFill>
        <p:spPr>
          <a:xfrm>
            <a:off x="5481150" y="1404710"/>
            <a:ext cx="3508125" cy="2516025"/>
          </a:xfrm>
          <a:prstGeom prst="rect">
            <a:avLst/>
          </a:prstGeom>
          <a:noFill/>
          <a:ln>
            <a:noFill/>
          </a:ln>
        </p:spPr>
      </p:pic>
      <p:sp>
        <p:nvSpPr>
          <p:cNvPr id="504" name="Google Shape;504;p35"/>
          <p:cNvSpPr/>
          <p:nvPr/>
        </p:nvSpPr>
        <p:spPr>
          <a:xfrm>
            <a:off x="8488775" y="2370825"/>
            <a:ext cx="572700" cy="59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5"/>
          <p:cNvSpPr txBox="1"/>
          <p:nvPr/>
        </p:nvSpPr>
        <p:spPr>
          <a:xfrm>
            <a:off x="350025" y="3696900"/>
            <a:ext cx="2039400" cy="6156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Violating the property: Red Red conflict</a:t>
            </a:r>
            <a:endParaRPr/>
          </a:p>
        </p:txBody>
      </p:sp>
      <p:sp>
        <p:nvSpPr>
          <p:cNvPr id="506" name="Google Shape;506;p35"/>
          <p:cNvSpPr txBox="1"/>
          <p:nvPr/>
        </p:nvSpPr>
        <p:spPr>
          <a:xfrm>
            <a:off x="5987325" y="3696900"/>
            <a:ext cx="2401200" cy="12621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Since the uncle is red in color, parent is recolored to black and grandparent to red, thus satisfying the properties.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510"/>
        <p:cNvGrpSpPr/>
        <p:nvPr/>
      </p:nvGrpSpPr>
      <p:grpSpPr>
        <a:xfrm>
          <a:off x="0" y="0"/>
          <a:ext cx="0" cy="0"/>
          <a:chOff x="0" y="0"/>
          <a:chExt cx="0" cy="0"/>
        </a:xfrm>
      </p:grpSpPr>
      <p:sp>
        <p:nvSpPr>
          <p:cNvPr id="511" name="Google Shape;511;p36"/>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12" name="Google Shape;512;p36"/>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13" name="Google Shape;513;p36"/>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14" name="Google Shape;514;p3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15" name="Google Shape;515;p36"/>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16" name="Google Shape;516;p36"/>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517" name="Google Shape;517;p36"/>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518" name="Google Shape;518;p36"/>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23</a:t>
            </a:fld>
            <a:endParaRPr/>
          </a:p>
        </p:txBody>
      </p:sp>
      <p:sp>
        <p:nvSpPr>
          <p:cNvPr id="519" name="Google Shape;519;p36"/>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20" name="Google Shape;520;p36"/>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521" name="Google Shape;521;p36"/>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522" name="Google Shape;522;p36"/>
          <p:cNvSpPr txBox="1"/>
          <p:nvPr/>
        </p:nvSpPr>
        <p:spPr>
          <a:xfrm>
            <a:off x="262575" y="726625"/>
            <a:ext cx="10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40</a:t>
            </a:r>
            <a:endParaRPr b="1"/>
          </a:p>
        </p:txBody>
      </p:sp>
      <p:sp>
        <p:nvSpPr>
          <p:cNvPr id="523" name="Google Shape;523;p36"/>
          <p:cNvSpPr txBox="1"/>
          <p:nvPr/>
        </p:nvSpPr>
        <p:spPr>
          <a:xfrm>
            <a:off x="3762437" y="1681350"/>
            <a:ext cx="1673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left rotation and recolor</a:t>
            </a:r>
            <a:endParaRPr b="1"/>
          </a:p>
        </p:txBody>
      </p:sp>
      <p:sp>
        <p:nvSpPr>
          <p:cNvPr id="524" name="Google Shape;524;p36"/>
          <p:cNvSpPr txBox="1"/>
          <p:nvPr/>
        </p:nvSpPr>
        <p:spPr>
          <a:xfrm>
            <a:off x="1627425" y="41506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FF00FF"/>
              </a:solidFill>
            </a:endParaRPr>
          </a:p>
        </p:txBody>
      </p:sp>
      <p:sp>
        <p:nvSpPr>
          <p:cNvPr id="525" name="Google Shape;525;p36"/>
          <p:cNvSpPr/>
          <p:nvPr/>
        </p:nvSpPr>
        <p:spPr>
          <a:xfrm>
            <a:off x="3807450" y="2226150"/>
            <a:ext cx="1673700" cy="513900"/>
          </a:xfrm>
          <a:prstGeom prst="rightArrow">
            <a:avLst>
              <a:gd name="adj1" fmla="val 50000"/>
              <a:gd name="adj2"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6"/>
          <p:cNvSpPr/>
          <p:nvPr/>
        </p:nvSpPr>
        <p:spPr>
          <a:xfrm>
            <a:off x="1391325" y="3566300"/>
            <a:ext cx="733500" cy="400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6"/>
          <p:cNvSpPr/>
          <p:nvPr/>
        </p:nvSpPr>
        <p:spPr>
          <a:xfrm>
            <a:off x="8488775" y="2370825"/>
            <a:ext cx="572700" cy="59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6"/>
          <p:cNvSpPr txBox="1"/>
          <p:nvPr/>
        </p:nvSpPr>
        <p:spPr>
          <a:xfrm>
            <a:off x="350025" y="4174450"/>
            <a:ext cx="2039400" cy="6156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Violating the property: Red Red conflict</a:t>
            </a:r>
            <a:endParaRPr/>
          </a:p>
        </p:txBody>
      </p:sp>
      <p:pic>
        <p:nvPicPr>
          <p:cNvPr id="529" name="Google Shape;529;p36"/>
          <p:cNvPicPr preferRelativeResize="0"/>
          <p:nvPr/>
        </p:nvPicPr>
        <p:blipFill>
          <a:blip r:embed="rId4">
            <a:alphaModFix/>
          </a:blip>
          <a:stretch>
            <a:fillRect/>
          </a:stretch>
        </p:blipFill>
        <p:spPr>
          <a:xfrm>
            <a:off x="149100" y="1126825"/>
            <a:ext cx="3508124" cy="2783975"/>
          </a:xfrm>
          <a:prstGeom prst="rect">
            <a:avLst/>
          </a:prstGeom>
          <a:noFill/>
          <a:ln>
            <a:noFill/>
          </a:ln>
        </p:spPr>
      </p:pic>
      <p:pic>
        <p:nvPicPr>
          <p:cNvPr id="530" name="Google Shape;530;p36"/>
          <p:cNvPicPr preferRelativeResize="0"/>
          <p:nvPr/>
        </p:nvPicPr>
        <p:blipFill>
          <a:blip r:embed="rId5">
            <a:alphaModFix/>
          </a:blip>
          <a:stretch>
            <a:fillRect/>
          </a:stretch>
        </p:blipFill>
        <p:spPr>
          <a:xfrm>
            <a:off x="5481150" y="1202223"/>
            <a:ext cx="3632899" cy="2478450"/>
          </a:xfrm>
          <a:prstGeom prst="rect">
            <a:avLst/>
          </a:prstGeom>
          <a:noFill/>
          <a:ln>
            <a:noFill/>
          </a:ln>
        </p:spPr>
      </p:pic>
      <p:sp>
        <p:nvSpPr>
          <p:cNvPr id="531" name="Google Shape;531;p36"/>
          <p:cNvSpPr/>
          <p:nvPr/>
        </p:nvSpPr>
        <p:spPr>
          <a:xfrm>
            <a:off x="1165325" y="3314025"/>
            <a:ext cx="1848600" cy="59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6"/>
          <p:cNvSpPr/>
          <p:nvPr/>
        </p:nvSpPr>
        <p:spPr>
          <a:xfrm>
            <a:off x="3395525" y="1476750"/>
            <a:ext cx="321900" cy="1024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6"/>
          <p:cNvSpPr/>
          <p:nvPr/>
        </p:nvSpPr>
        <p:spPr>
          <a:xfrm>
            <a:off x="8699750" y="2039325"/>
            <a:ext cx="414300" cy="597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6"/>
          <p:cNvSpPr/>
          <p:nvPr/>
        </p:nvSpPr>
        <p:spPr>
          <a:xfrm>
            <a:off x="1185425" y="3074050"/>
            <a:ext cx="512400" cy="26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6"/>
          <p:cNvSpPr txBox="1"/>
          <p:nvPr/>
        </p:nvSpPr>
        <p:spPr>
          <a:xfrm>
            <a:off x="2521525" y="237082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R</a:t>
            </a:r>
            <a:endParaRPr sz="1700" b="1">
              <a:solidFill>
                <a:srgbClr val="FF00FF"/>
              </a:solidFill>
            </a:endParaRPr>
          </a:p>
        </p:txBody>
      </p:sp>
      <p:sp>
        <p:nvSpPr>
          <p:cNvPr id="536" name="Google Shape;536;p36"/>
          <p:cNvSpPr txBox="1"/>
          <p:nvPr/>
        </p:nvSpPr>
        <p:spPr>
          <a:xfrm>
            <a:off x="3176225" y="2985250"/>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R</a:t>
            </a:r>
            <a:endParaRPr sz="1700" b="1">
              <a:solidFill>
                <a:srgbClr val="FF00FF"/>
              </a:solidFill>
            </a:endParaRPr>
          </a:p>
        </p:txBody>
      </p:sp>
      <p:sp>
        <p:nvSpPr>
          <p:cNvPr id="537" name="Google Shape;537;p36"/>
          <p:cNvSpPr txBox="1"/>
          <p:nvPr/>
        </p:nvSpPr>
        <p:spPr>
          <a:xfrm>
            <a:off x="6188275" y="3742825"/>
            <a:ext cx="2340900" cy="10467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Since the uncle i.e., NIL is black in color, Left rotation is performed (RR) and is recolored.</a:t>
            </a:r>
            <a:endParaRPr/>
          </a:p>
        </p:txBody>
      </p:sp>
      <p:sp>
        <p:nvSpPr>
          <p:cNvPr id="538" name="Google Shape;538;p36"/>
          <p:cNvSpPr/>
          <p:nvPr/>
        </p:nvSpPr>
        <p:spPr>
          <a:xfrm>
            <a:off x="1848425" y="2175229"/>
            <a:ext cx="773550" cy="324650"/>
          </a:xfrm>
          <a:custGeom>
            <a:avLst/>
            <a:gdLst/>
            <a:ahLst/>
            <a:cxnLst/>
            <a:rect l="l" t="t" r="r" b="b"/>
            <a:pathLst>
              <a:path w="30942" h="12986" extrusionOk="0">
                <a:moveTo>
                  <a:pt x="30942" y="12986"/>
                </a:moveTo>
                <a:cubicBezTo>
                  <a:pt x="29359" y="9821"/>
                  <a:pt x="28550" y="5866"/>
                  <a:pt x="25718" y="3744"/>
                </a:cubicBezTo>
                <a:cubicBezTo>
                  <a:pt x="21170" y="336"/>
                  <a:pt x="13925" y="-1206"/>
                  <a:pt x="8841" y="1333"/>
                </a:cubicBezTo>
                <a:cubicBezTo>
                  <a:pt x="4479" y="3511"/>
                  <a:pt x="2180" y="8625"/>
                  <a:pt x="0" y="12986"/>
                </a:cubicBezTo>
              </a:path>
            </a:pathLst>
          </a:custGeom>
          <a:noFill/>
          <a:ln w="38100" cap="flat" cmpd="sng">
            <a:solidFill>
              <a:schemeClr val="dk2"/>
            </a:solidFill>
            <a:prstDash val="solid"/>
            <a:round/>
            <a:headEnd type="none" w="med" len="med"/>
            <a:tailEnd type="none" w="med" len="med"/>
          </a:ln>
        </p:spPr>
      </p:sp>
      <p:sp>
        <p:nvSpPr>
          <p:cNvPr id="539" name="Google Shape;539;p36"/>
          <p:cNvSpPr/>
          <p:nvPr/>
        </p:nvSpPr>
        <p:spPr>
          <a:xfrm>
            <a:off x="1838400" y="2350750"/>
            <a:ext cx="30125" cy="140625"/>
          </a:xfrm>
          <a:custGeom>
            <a:avLst/>
            <a:gdLst/>
            <a:ahLst/>
            <a:cxnLst/>
            <a:rect l="l" t="t" r="r" b="b"/>
            <a:pathLst>
              <a:path w="1205" h="5625" extrusionOk="0">
                <a:moveTo>
                  <a:pt x="1205" y="5625"/>
                </a:moveTo>
                <a:cubicBezTo>
                  <a:pt x="348" y="3909"/>
                  <a:pt x="0" y="1918"/>
                  <a:pt x="0" y="0"/>
                </a:cubicBezTo>
              </a:path>
            </a:pathLst>
          </a:custGeom>
          <a:noFill/>
          <a:ln w="38100" cap="flat" cmpd="sng">
            <a:solidFill>
              <a:schemeClr val="dk2"/>
            </a:solidFill>
            <a:prstDash val="solid"/>
            <a:round/>
            <a:headEnd type="none" w="med" len="med"/>
            <a:tailEnd type="none" w="med" len="med"/>
          </a:ln>
        </p:spPr>
      </p:sp>
      <p:sp>
        <p:nvSpPr>
          <p:cNvPr id="540" name="Google Shape;540;p36"/>
          <p:cNvSpPr/>
          <p:nvPr/>
        </p:nvSpPr>
        <p:spPr>
          <a:xfrm>
            <a:off x="1868525" y="2441150"/>
            <a:ext cx="120575" cy="40175"/>
          </a:xfrm>
          <a:custGeom>
            <a:avLst/>
            <a:gdLst/>
            <a:ahLst/>
            <a:cxnLst/>
            <a:rect l="l" t="t" r="r" b="b"/>
            <a:pathLst>
              <a:path w="4823" h="1607" extrusionOk="0">
                <a:moveTo>
                  <a:pt x="0" y="1607"/>
                </a:moveTo>
                <a:cubicBezTo>
                  <a:pt x="1608" y="1072"/>
                  <a:pt x="3307" y="758"/>
                  <a:pt x="4823" y="0"/>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544"/>
        <p:cNvGrpSpPr/>
        <p:nvPr/>
      </p:nvGrpSpPr>
      <p:grpSpPr>
        <a:xfrm>
          <a:off x="0" y="0"/>
          <a:ext cx="0" cy="0"/>
          <a:chOff x="0" y="0"/>
          <a:chExt cx="0" cy="0"/>
        </a:xfrm>
      </p:grpSpPr>
      <p:sp>
        <p:nvSpPr>
          <p:cNvPr id="545" name="Google Shape;545;p37"/>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46" name="Google Shape;546;p37"/>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47" name="Google Shape;547;p37"/>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48" name="Google Shape;548;p37"/>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49" name="Google Shape;549;p37"/>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50" name="Google Shape;550;p37"/>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551" name="Google Shape;551;p37"/>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552" name="Google Shape;552;p37"/>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24</a:t>
            </a:fld>
            <a:endParaRPr/>
          </a:p>
        </p:txBody>
      </p:sp>
      <p:sp>
        <p:nvSpPr>
          <p:cNvPr id="553" name="Google Shape;553;p37"/>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54" name="Google Shape;554;p37"/>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555" name="Google Shape;555;p37"/>
          <p:cNvSpPr txBox="1"/>
          <p:nvPr/>
        </p:nvSpPr>
        <p:spPr>
          <a:xfrm>
            <a:off x="414500" y="734275"/>
            <a:ext cx="2518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sp>
        <p:nvSpPr>
          <p:cNvPr id="556" name="Google Shape;556;p37"/>
          <p:cNvSpPr txBox="1"/>
          <p:nvPr/>
        </p:nvSpPr>
        <p:spPr>
          <a:xfrm>
            <a:off x="91800" y="2069350"/>
            <a:ext cx="105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Insert 80</a:t>
            </a:r>
            <a:endParaRPr b="1"/>
          </a:p>
        </p:txBody>
      </p:sp>
      <p:sp>
        <p:nvSpPr>
          <p:cNvPr id="557" name="Google Shape;557;p37"/>
          <p:cNvSpPr txBox="1"/>
          <p:nvPr/>
        </p:nvSpPr>
        <p:spPr>
          <a:xfrm>
            <a:off x="1517026" y="1452100"/>
            <a:ext cx="126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recoloring</a:t>
            </a:r>
            <a:endParaRPr b="1"/>
          </a:p>
        </p:txBody>
      </p:sp>
      <p:sp>
        <p:nvSpPr>
          <p:cNvPr id="558" name="Google Shape;558;p37"/>
          <p:cNvSpPr/>
          <p:nvPr/>
        </p:nvSpPr>
        <p:spPr>
          <a:xfrm>
            <a:off x="2581800" y="1029213"/>
            <a:ext cx="884100" cy="1264200"/>
          </a:xfrm>
          <a:prstGeom prst="bentArrow">
            <a:avLst>
              <a:gd name="adj1" fmla="val 25000"/>
              <a:gd name="adj2" fmla="val 26094"/>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rot="5400000">
            <a:off x="6392775" y="1380875"/>
            <a:ext cx="1112400" cy="792300"/>
          </a:xfrm>
          <a:prstGeom prst="bentArrow">
            <a:avLst>
              <a:gd name="adj1" fmla="val 25000"/>
              <a:gd name="adj2" fmla="val 25000"/>
              <a:gd name="adj3" fmla="val 25000"/>
              <a:gd name="adj4" fmla="val 4375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txBox="1"/>
          <p:nvPr/>
        </p:nvSpPr>
        <p:spPr>
          <a:xfrm>
            <a:off x="1627425" y="415067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solidFill>
                <a:srgbClr val="FF00FF"/>
              </a:solidFill>
            </a:endParaRPr>
          </a:p>
        </p:txBody>
      </p:sp>
      <p:sp>
        <p:nvSpPr>
          <p:cNvPr id="561" name="Google Shape;561;p37"/>
          <p:cNvSpPr txBox="1"/>
          <p:nvPr/>
        </p:nvSpPr>
        <p:spPr>
          <a:xfrm>
            <a:off x="7738701" y="1386325"/>
            <a:ext cx="1260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After left rotation and recoloring</a:t>
            </a:r>
            <a:endParaRPr b="1"/>
          </a:p>
        </p:txBody>
      </p:sp>
      <p:sp>
        <p:nvSpPr>
          <p:cNvPr id="562" name="Google Shape;562;p37"/>
          <p:cNvSpPr txBox="1"/>
          <p:nvPr/>
        </p:nvSpPr>
        <p:spPr>
          <a:xfrm>
            <a:off x="714625" y="4719096"/>
            <a:ext cx="1673700" cy="4002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Red Red conflict</a:t>
            </a:r>
            <a:endParaRPr/>
          </a:p>
        </p:txBody>
      </p:sp>
      <p:pic>
        <p:nvPicPr>
          <p:cNvPr id="563" name="Google Shape;563;p37"/>
          <p:cNvPicPr preferRelativeResize="0"/>
          <p:nvPr/>
        </p:nvPicPr>
        <p:blipFill>
          <a:blip r:embed="rId4">
            <a:alphaModFix/>
          </a:blip>
          <a:stretch>
            <a:fillRect/>
          </a:stretch>
        </p:blipFill>
        <p:spPr>
          <a:xfrm>
            <a:off x="125250" y="2400625"/>
            <a:ext cx="3340641" cy="2318475"/>
          </a:xfrm>
          <a:prstGeom prst="rect">
            <a:avLst/>
          </a:prstGeom>
          <a:noFill/>
          <a:ln>
            <a:noFill/>
          </a:ln>
        </p:spPr>
      </p:pic>
      <p:pic>
        <p:nvPicPr>
          <p:cNvPr id="564" name="Google Shape;564;p37"/>
          <p:cNvPicPr preferRelativeResize="0"/>
          <p:nvPr/>
        </p:nvPicPr>
        <p:blipFill>
          <a:blip r:embed="rId5">
            <a:alphaModFix/>
          </a:blip>
          <a:stretch>
            <a:fillRect/>
          </a:stretch>
        </p:blipFill>
        <p:spPr>
          <a:xfrm>
            <a:off x="3531599" y="615800"/>
            <a:ext cx="2955524" cy="2091025"/>
          </a:xfrm>
          <a:prstGeom prst="rect">
            <a:avLst/>
          </a:prstGeom>
          <a:noFill/>
          <a:ln>
            <a:noFill/>
          </a:ln>
        </p:spPr>
      </p:pic>
      <p:pic>
        <p:nvPicPr>
          <p:cNvPr id="565" name="Google Shape;565;p37"/>
          <p:cNvPicPr preferRelativeResize="0"/>
          <p:nvPr/>
        </p:nvPicPr>
        <p:blipFill rotWithShape="1">
          <a:blip r:embed="rId6">
            <a:alphaModFix/>
          </a:blip>
          <a:srcRect l="3956"/>
          <a:stretch/>
        </p:blipFill>
        <p:spPr>
          <a:xfrm>
            <a:off x="5303325" y="2903275"/>
            <a:ext cx="3758626" cy="2165300"/>
          </a:xfrm>
          <a:prstGeom prst="rect">
            <a:avLst/>
          </a:prstGeom>
          <a:noFill/>
          <a:ln>
            <a:noFill/>
          </a:ln>
        </p:spPr>
      </p:pic>
      <p:sp>
        <p:nvSpPr>
          <p:cNvPr id="566" name="Google Shape;566;p37"/>
          <p:cNvSpPr/>
          <p:nvPr/>
        </p:nvSpPr>
        <p:spPr>
          <a:xfrm>
            <a:off x="3150000" y="2706825"/>
            <a:ext cx="381600" cy="873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5726150" y="1105050"/>
            <a:ext cx="792300" cy="61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txBox="1"/>
          <p:nvPr/>
        </p:nvSpPr>
        <p:spPr>
          <a:xfrm>
            <a:off x="5671425" y="681421"/>
            <a:ext cx="1673700" cy="400200"/>
          </a:xfrm>
          <a:prstGeom prst="rect">
            <a:avLst/>
          </a:prstGeom>
          <a:solidFill>
            <a:srgbClr val="FFE599"/>
          </a:solidFill>
          <a:ln w="28575" cap="flat" cmpd="sng">
            <a:solidFill>
              <a:srgbClr val="3C78D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Red Red conflict</a:t>
            </a:r>
            <a:endParaRPr/>
          </a:p>
        </p:txBody>
      </p:sp>
      <p:sp>
        <p:nvSpPr>
          <p:cNvPr id="569" name="Google Shape;569;p37"/>
          <p:cNvSpPr txBox="1"/>
          <p:nvPr/>
        </p:nvSpPr>
        <p:spPr>
          <a:xfrm>
            <a:off x="4542838" y="703525"/>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R</a:t>
            </a:r>
            <a:endParaRPr sz="1700" b="1">
              <a:solidFill>
                <a:srgbClr val="FF00FF"/>
              </a:solidFill>
            </a:endParaRPr>
          </a:p>
        </p:txBody>
      </p:sp>
      <p:sp>
        <p:nvSpPr>
          <p:cNvPr id="570" name="Google Shape;570;p37"/>
          <p:cNvSpPr txBox="1"/>
          <p:nvPr/>
        </p:nvSpPr>
        <p:spPr>
          <a:xfrm>
            <a:off x="4991800" y="1105050"/>
            <a:ext cx="261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FF"/>
                </a:solidFill>
              </a:rPr>
              <a:t>R</a:t>
            </a:r>
            <a:endParaRPr sz="1700" b="1">
              <a:solidFill>
                <a:srgbClr val="FF00FF"/>
              </a:solidFill>
            </a:endParaRPr>
          </a:p>
        </p:txBody>
      </p:sp>
      <p:sp>
        <p:nvSpPr>
          <p:cNvPr id="571" name="Google Shape;571;p37"/>
          <p:cNvSpPr/>
          <p:nvPr/>
        </p:nvSpPr>
        <p:spPr>
          <a:xfrm>
            <a:off x="3978150" y="542229"/>
            <a:ext cx="773550" cy="324650"/>
          </a:xfrm>
          <a:custGeom>
            <a:avLst/>
            <a:gdLst/>
            <a:ahLst/>
            <a:cxnLst/>
            <a:rect l="l" t="t" r="r" b="b"/>
            <a:pathLst>
              <a:path w="30942" h="12986" extrusionOk="0">
                <a:moveTo>
                  <a:pt x="30942" y="12986"/>
                </a:moveTo>
                <a:cubicBezTo>
                  <a:pt x="29359" y="9821"/>
                  <a:pt x="28550" y="5866"/>
                  <a:pt x="25718" y="3744"/>
                </a:cubicBezTo>
                <a:cubicBezTo>
                  <a:pt x="21170" y="336"/>
                  <a:pt x="13925" y="-1206"/>
                  <a:pt x="8841" y="1333"/>
                </a:cubicBezTo>
                <a:cubicBezTo>
                  <a:pt x="4479" y="3511"/>
                  <a:pt x="2180" y="8625"/>
                  <a:pt x="0" y="12986"/>
                </a:cubicBezTo>
              </a:path>
            </a:pathLst>
          </a:custGeom>
          <a:noFill/>
          <a:ln w="38100" cap="flat" cmpd="sng">
            <a:solidFill>
              <a:schemeClr val="dk2"/>
            </a:solidFill>
            <a:prstDash val="solid"/>
            <a:round/>
            <a:headEnd type="none" w="med" len="med"/>
            <a:tailEnd type="none" w="med" len="med"/>
          </a:ln>
        </p:spPr>
      </p:sp>
      <p:sp>
        <p:nvSpPr>
          <p:cNvPr id="572" name="Google Shape;572;p37"/>
          <p:cNvSpPr/>
          <p:nvPr/>
        </p:nvSpPr>
        <p:spPr>
          <a:xfrm>
            <a:off x="3968125" y="717750"/>
            <a:ext cx="30125" cy="140625"/>
          </a:xfrm>
          <a:custGeom>
            <a:avLst/>
            <a:gdLst/>
            <a:ahLst/>
            <a:cxnLst/>
            <a:rect l="l" t="t" r="r" b="b"/>
            <a:pathLst>
              <a:path w="1205" h="5625" extrusionOk="0">
                <a:moveTo>
                  <a:pt x="1205" y="5625"/>
                </a:moveTo>
                <a:cubicBezTo>
                  <a:pt x="348" y="3909"/>
                  <a:pt x="0" y="1918"/>
                  <a:pt x="0" y="0"/>
                </a:cubicBezTo>
              </a:path>
            </a:pathLst>
          </a:custGeom>
          <a:noFill/>
          <a:ln w="38100" cap="flat" cmpd="sng">
            <a:solidFill>
              <a:schemeClr val="dk2"/>
            </a:solidFill>
            <a:prstDash val="solid"/>
            <a:round/>
            <a:headEnd type="none" w="med" len="med"/>
            <a:tailEnd type="none" w="med" len="med"/>
          </a:ln>
        </p:spPr>
      </p:sp>
      <p:sp>
        <p:nvSpPr>
          <p:cNvPr id="573" name="Google Shape;573;p37"/>
          <p:cNvSpPr/>
          <p:nvPr/>
        </p:nvSpPr>
        <p:spPr>
          <a:xfrm>
            <a:off x="3998250" y="808150"/>
            <a:ext cx="120575" cy="40175"/>
          </a:xfrm>
          <a:custGeom>
            <a:avLst/>
            <a:gdLst/>
            <a:ahLst/>
            <a:cxnLst/>
            <a:rect l="l" t="t" r="r" b="b"/>
            <a:pathLst>
              <a:path w="4823" h="1607" extrusionOk="0">
                <a:moveTo>
                  <a:pt x="0" y="1607"/>
                </a:moveTo>
                <a:cubicBezTo>
                  <a:pt x="1608" y="1072"/>
                  <a:pt x="3307" y="758"/>
                  <a:pt x="4823" y="0"/>
                </a:cubicBezTo>
              </a:path>
            </a:pathLst>
          </a:custGeom>
          <a:noFill/>
          <a:ln w="38100" cap="flat" cmpd="sng">
            <a:solidFill>
              <a:schemeClr val="dk2"/>
            </a:solidFill>
            <a:prstDash val="solid"/>
            <a:round/>
            <a:headEnd type="none" w="med" len="med"/>
            <a:tailEnd type="none" w="med" len="med"/>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577"/>
        <p:cNvGrpSpPr/>
        <p:nvPr/>
      </p:nvGrpSpPr>
      <p:grpSpPr>
        <a:xfrm>
          <a:off x="0" y="0"/>
          <a:ext cx="0" cy="0"/>
          <a:chOff x="0" y="0"/>
          <a:chExt cx="0" cy="0"/>
        </a:xfrm>
      </p:grpSpPr>
      <p:sp>
        <p:nvSpPr>
          <p:cNvPr id="578" name="Google Shape;578;p38"/>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79" name="Google Shape;579;p38"/>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80" name="Google Shape;580;p38"/>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81" name="Google Shape;581;p3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82" name="Google Shape;582;p38"/>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83" name="Google Shape;583;p38"/>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584" name="Google Shape;584;p38"/>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585" name="Google Shape;585;p38"/>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25</a:t>
            </a:fld>
            <a:endParaRPr/>
          </a:p>
        </p:txBody>
      </p:sp>
      <p:sp>
        <p:nvSpPr>
          <p:cNvPr id="586" name="Google Shape;586;p38"/>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587" name="Google Shape;587;p38"/>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588" name="Google Shape;588;p38"/>
          <p:cNvSpPr txBox="1"/>
          <p:nvPr/>
        </p:nvSpPr>
        <p:spPr>
          <a:xfrm>
            <a:off x="193175" y="655075"/>
            <a:ext cx="34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Code</a:t>
            </a:r>
            <a:endParaRPr b="1" u="sng"/>
          </a:p>
        </p:txBody>
      </p:sp>
      <p:pic>
        <p:nvPicPr>
          <p:cNvPr id="589" name="Google Shape;589;p38"/>
          <p:cNvPicPr preferRelativeResize="0"/>
          <p:nvPr/>
        </p:nvPicPr>
        <p:blipFill>
          <a:blip r:embed="rId4">
            <a:alphaModFix/>
          </a:blip>
          <a:stretch>
            <a:fillRect/>
          </a:stretch>
        </p:blipFill>
        <p:spPr>
          <a:xfrm>
            <a:off x="939616" y="615800"/>
            <a:ext cx="6890035" cy="4460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593"/>
        <p:cNvGrpSpPr/>
        <p:nvPr/>
      </p:nvGrpSpPr>
      <p:grpSpPr>
        <a:xfrm>
          <a:off x="0" y="0"/>
          <a:ext cx="0" cy="0"/>
          <a:chOff x="0" y="0"/>
          <a:chExt cx="0" cy="0"/>
        </a:xfrm>
      </p:grpSpPr>
      <p:sp>
        <p:nvSpPr>
          <p:cNvPr id="594" name="Google Shape;594;p39"/>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95" name="Google Shape;595;p3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96" name="Google Shape;596;p3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97" name="Google Shape;597;p3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98" name="Google Shape;598;p3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599" name="Google Shape;599;p3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00" name="Google Shape;600;p3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01" name="Google Shape;601;p3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26</a:t>
            </a:fld>
            <a:endParaRPr/>
          </a:p>
        </p:txBody>
      </p:sp>
      <p:sp>
        <p:nvSpPr>
          <p:cNvPr id="602" name="Google Shape;602;p3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03" name="Google Shape;603;p39"/>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604" name="Google Shape;604;p39"/>
          <p:cNvSpPr txBox="1"/>
          <p:nvPr/>
        </p:nvSpPr>
        <p:spPr>
          <a:xfrm>
            <a:off x="193175" y="655075"/>
            <a:ext cx="34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Code</a:t>
            </a:r>
            <a:endParaRPr b="1" u="sng"/>
          </a:p>
        </p:txBody>
      </p:sp>
      <p:pic>
        <p:nvPicPr>
          <p:cNvPr id="605" name="Google Shape;605;p39"/>
          <p:cNvPicPr preferRelativeResize="0"/>
          <p:nvPr/>
        </p:nvPicPr>
        <p:blipFill rotWithShape="1">
          <a:blip r:embed="rId4">
            <a:alphaModFix/>
          </a:blip>
          <a:srcRect b="37830"/>
          <a:stretch/>
        </p:blipFill>
        <p:spPr>
          <a:xfrm>
            <a:off x="897363" y="709755"/>
            <a:ext cx="7537330" cy="419646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609"/>
        <p:cNvGrpSpPr/>
        <p:nvPr/>
      </p:nvGrpSpPr>
      <p:grpSpPr>
        <a:xfrm>
          <a:off x="0" y="0"/>
          <a:ext cx="0" cy="0"/>
          <a:chOff x="0" y="0"/>
          <a:chExt cx="0" cy="0"/>
        </a:xfrm>
      </p:grpSpPr>
      <p:sp>
        <p:nvSpPr>
          <p:cNvPr id="610" name="Google Shape;610;p40"/>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11" name="Google Shape;611;p40"/>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12" name="Google Shape;612;p40"/>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13" name="Google Shape;613;p4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14" name="Google Shape;614;p40"/>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15" name="Google Shape;615;p40"/>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16" name="Google Shape;616;p40"/>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17" name="Google Shape;617;p40"/>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27</a:t>
            </a:fld>
            <a:endParaRPr/>
          </a:p>
        </p:txBody>
      </p:sp>
      <p:sp>
        <p:nvSpPr>
          <p:cNvPr id="618" name="Google Shape;618;p40"/>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19" name="Google Shape;619;p40"/>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620" name="Google Shape;620;p40"/>
          <p:cNvSpPr txBox="1"/>
          <p:nvPr/>
        </p:nvSpPr>
        <p:spPr>
          <a:xfrm>
            <a:off x="193175" y="655075"/>
            <a:ext cx="340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Code</a:t>
            </a:r>
            <a:endParaRPr b="1" u="sng"/>
          </a:p>
        </p:txBody>
      </p:sp>
      <p:pic>
        <p:nvPicPr>
          <p:cNvPr id="621" name="Google Shape;621;p40"/>
          <p:cNvPicPr preferRelativeResize="0"/>
          <p:nvPr/>
        </p:nvPicPr>
        <p:blipFill>
          <a:blip r:embed="rId4">
            <a:alphaModFix/>
          </a:blip>
          <a:stretch>
            <a:fillRect/>
          </a:stretch>
        </p:blipFill>
        <p:spPr>
          <a:xfrm>
            <a:off x="1256192" y="615801"/>
            <a:ext cx="6631609" cy="43895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625"/>
        <p:cNvGrpSpPr/>
        <p:nvPr/>
      </p:nvGrpSpPr>
      <p:grpSpPr>
        <a:xfrm>
          <a:off x="0" y="0"/>
          <a:ext cx="0" cy="0"/>
          <a:chOff x="0" y="0"/>
          <a:chExt cx="0" cy="0"/>
        </a:xfrm>
      </p:grpSpPr>
      <p:sp>
        <p:nvSpPr>
          <p:cNvPr id="626" name="Google Shape;626;p41"/>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27" name="Google Shape;627;p41"/>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28" name="Google Shape;628;p41"/>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29" name="Google Shape;629;p4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30" name="Google Shape;630;p41"/>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31" name="Google Shape;631;p41"/>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32" name="Google Shape;632;p41"/>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33" name="Google Shape;633;p41"/>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28</a:t>
            </a:fld>
            <a:endParaRPr/>
          </a:p>
        </p:txBody>
      </p:sp>
      <p:sp>
        <p:nvSpPr>
          <p:cNvPr id="634" name="Google Shape;634;p41"/>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35" name="Google Shape;635;p41"/>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636" name="Google Shape;636;p41"/>
          <p:cNvSpPr txBox="1"/>
          <p:nvPr/>
        </p:nvSpPr>
        <p:spPr>
          <a:xfrm>
            <a:off x="443925" y="627625"/>
            <a:ext cx="3184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3) Delete</a:t>
            </a:r>
            <a:endParaRPr sz="1500" b="1" u="sng">
              <a:solidFill>
                <a:srgbClr val="005893"/>
              </a:solidFill>
            </a:endParaRPr>
          </a:p>
        </p:txBody>
      </p:sp>
      <p:sp>
        <p:nvSpPr>
          <p:cNvPr id="637" name="Google Shape;637;p41"/>
          <p:cNvSpPr txBox="1"/>
          <p:nvPr/>
        </p:nvSpPr>
        <p:spPr>
          <a:xfrm>
            <a:off x="536075" y="1014200"/>
            <a:ext cx="834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highlight>
                  <a:srgbClr val="F9FAFC"/>
                </a:highlight>
              </a:rPr>
              <a:t>This operation removes a node from the tree. After deleting a node, the red-black property is maintained again.</a:t>
            </a:r>
            <a:endParaRPr sz="1300"/>
          </a:p>
        </p:txBody>
      </p:sp>
      <p:sp>
        <p:nvSpPr>
          <p:cNvPr id="638" name="Google Shape;638;p41"/>
          <p:cNvSpPr txBox="1"/>
          <p:nvPr/>
        </p:nvSpPr>
        <p:spPr>
          <a:xfrm>
            <a:off x="443925" y="1598025"/>
            <a:ext cx="283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for delete operation</a:t>
            </a:r>
            <a:r>
              <a:rPr lang="en"/>
              <a:t> </a:t>
            </a:r>
            <a:endParaRPr/>
          </a:p>
        </p:txBody>
      </p:sp>
      <p:sp>
        <p:nvSpPr>
          <p:cNvPr id="639" name="Google Shape;639;p41"/>
          <p:cNvSpPr txBox="1"/>
          <p:nvPr/>
        </p:nvSpPr>
        <p:spPr>
          <a:xfrm>
            <a:off x="518900" y="2063125"/>
            <a:ext cx="5870700" cy="2385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Save the color of nodeToBeDeleted in origrinalColor.</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If the left child of nodeToBeDeleted is NULL</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Assign the right child of nodeToBeDeleted to x.</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Transplant nodeToBeDeleted with x.</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Else if the right child of nodeToBeDeleted is NULL</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Assign the left child of nodeToBeDeleted into x.</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Transplant nodeToBeDeleted with x.</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643"/>
        <p:cNvGrpSpPr/>
        <p:nvPr/>
      </p:nvGrpSpPr>
      <p:grpSpPr>
        <a:xfrm>
          <a:off x="0" y="0"/>
          <a:ext cx="0" cy="0"/>
          <a:chOff x="0" y="0"/>
          <a:chExt cx="0" cy="0"/>
        </a:xfrm>
      </p:grpSpPr>
      <p:sp>
        <p:nvSpPr>
          <p:cNvPr id="644" name="Google Shape;644;p42"/>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45" name="Google Shape;645;p42"/>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46" name="Google Shape;646;p42"/>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47" name="Google Shape;647;p4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48" name="Google Shape;648;p42"/>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49" name="Google Shape;649;p42"/>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50" name="Google Shape;650;p42"/>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51" name="Google Shape;651;p42"/>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29</a:t>
            </a:fld>
            <a:endParaRPr/>
          </a:p>
        </p:txBody>
      </p:sp>
      <p:sp>
        <p:nvSpPr>
          <p:cNvPr id="652" name="Google Shape;652;p42"/>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53" name="Google Shape;653;p42"/>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654" name="Google Shape;654;p42"/>
          <p:cNvSpPr txBox="1"/>
          <p:nvPr/>
        </p:nvSpPr>
        <p:spPr>
          <a:xfrm>
            <a:off x="457050" y="655075"/>
            <a:ext cx="458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for delete operation (continued)</a:t>
            </a:r>
            <a:r>
              <a:rPr lang="en"/>
              <a:t> </a:t>
            </a:r>
            <a:endParaRPr/>
          </a:p>
        </p:txBody>
      </p:sp>
      <p:sp>
        <p:nvSpPr>
          <p:cNvPr id="655" name="Google Shape;655;p42"/>
          <p:cNvSpPr txBox="1"/>
          <p:nvPr/>
        </p:nvSpPr>
        <p:spPr>
          <a:xfrm>
            <a:off x="565050" y="1057675"/>
            <a:ext cx="8244000" cy="2739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4.Else</a:t>
            </a:r>
            <a:endParaRPr sz="1300"/>
          </a:p>
          <a:p>
            <a:pPr marL="457200" lvl="0" indent="-311150" algn="l" rtl="0">
              <a:lnSpc>
                <a:spcPct val="166666"/>
              </a:lnSpc>
              <a:spcBef>
                <a:spcPts val="1200"/>
              </a:spcBef>
              <a:spcAft>
                <a:spcPts val="0"/>
              </a:spcAft>
              <a:buClr>
                <a:schemeClr val="dk1"/>
              </a:buClr>
              <a:buSzPts val="1300"/>
              <a:buAutoNum type="alphaLcPeriod"/>
            </a:pPr>
            <a:r>
              <a:rPr lang="en" sz="1300">
                <a:solidFill>
                  <a:schemeClr val="dk1"/>
                </a:solidFill>
                <a:highlight>
                  <a:srgbClr val="F9FAFC"/>
                </a:highlight>
              </a:rPr>
              <a:t>Assign the minimum of right subtree of noteToBeDeleted into y.</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Save the color of y in originalColor.</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Assign the rightChild of y into x.</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If y is a child of nodeToBeDeleted, then set the parent of x as y.</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Else, transplant y with rightChild of y.</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Transplant nodeToBeDeleted with y.</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Set the color of y with originalColor.</a:t>
            </a:r>
            <a:endParaRPr sz="1300">
              <a:solidFill>
                <a:schemeClr val="dk1"/>
              </a:solidFill>
              <a:highlight>
                <a:srgbClr val="F9FAFC"/>
              </a:highlight>
            </a:endParaRPr>
          </a:p>
        </p:txBody>
      </p:sp>
      <p:sp>
        <p:nvSpPr>
          <p:cNvPr id="656" name="Google Shape;656;p42"/>
          <p:cNvSpPr txBox="1"/>
          <p:nvPr/>
        </p:nvSpPr>
        <p:spPr>
          <a:xfrm>
            <a:off x="623025" y="3854000"/>
            <a:ext cx="79254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5.</a:t>
            </a:r>
            <a:r>
              <a:rPr lang="en" sz="1300">
                <a:solidFill>
                  <a:schemeClr val="dk1"/>
                </a:solidFill>
                <a:highlight>
                  <a:srgbClr val="F9FAFC"/>
                </a:highlight>
              </a:rPr>
              <a:t>If the originalColor is BLACK, call DeleteFix(x)</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19"/>
          <p:cNvSpPr txBox="1"/>
          <p:nvPr/>
        </p:nvSpPr>
        <p:spPr>
          <a:xfrm>
            <a:off x="3529" y="17506"/>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146050" marR="228600" lvl="0" indent="0" algn="l" defTabSz="914400" rtl="0" eaLnBrk="1" fontAlgn="auto" latinLnBrk="0" hangingPunct="1">
              <a:lnSpc>
                <a:spcPct val="160000"/>
              </a:lnSpc>
              <a:spcBef>
                <a:spcPts val="0"/>
              </a:spcBef>
              <a:spcAft>
                <a:spcPts val="0"/>
              </a:spcAft>
              <a:buClr>
                <a:srgbClr val="161616"/>
              </a:buClr>
              <a:buSzPts val="1300"/>
              <a:buFont typeface="Arial"/>
              <a:buNone/>
              <a:tabLst/>
              <a:defRPr/>
            </a:pPr>
            <a:endParaRPr kumimoji="0" lang="en-US" sz="2400" b="0" i="0" u="none" strike="noStrike" kern="0" cap="none" spc="0" normalizeH="0" baseline="0" noProof="0" dirty="0">
              <a:ln>
                <a:noFill/>
              </a:ln>
              <a:solidFill>
                <a:srgbClr val="161616"/>
              </a:solidFill>
              <a:effectLst/>
              <a:highlight>
                <a:srgbClr val="FFFFFF"/>
              </a:highlight>
              <a:uLnTx/>
              <a:uFillTx/>
              <a:latin typeface="Arial"/>
              <a:cs typeface="Arial"/>
              <a:sym typeface="Arial"/>
            </a:endParaRPr>
          </a:p>
        </p:txBody>
      </p:sp>
      <p:sp>
        <p:nvSpPr>
          <p:cNvPr id="126" name="Google Shape;126;p1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1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1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RV College of</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Engineering </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1" name="Google Shape;131;p1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32" name="Google Shape;132;p1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fld id="{00000000-1234-1234-1234-123412341234}" type="slidenum">
              <a:rPr kumimoji="0" lang="en" sz="800" b="0" i="0" u="none" strike="noStrike" kern="0" cap="none" spc="0" normalizeH="0" baseline="0" noProof="0">
                <a:ln>
                  <a:noFill/>
                </a:ln>
                <a:solidFill>
                  <a:srgbClr val="89898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t>3</a:t>
            </a:fld>
            <a:endParaRPr kumimoji="0" sz="800" b="0" i="0" u="none" strike="noStrike" kern="0" cap="none" spc="0" normalizeH="0" baseline="0" noProof="0">
              <a:ln>
                <a:noFill/>
              </a:ln>
              <a:solidFill>
                <a:srgbClr val="898989"/>
              </a:solidFill>
              <a:effectLst/>
              <a:uLnTx/>
              <a:uFillTx/>
              <a:latin typeface="Calibri"/>
              <a:cs typeface="Calibri"/>
              <a:sym typeface="Calibri"/>
            </a:endParaRPr>
          </a:p>
        </p:txBody>
      </p:sp>
      <p:sp>
        <p:nvSpPr>
          <p:cNvPr id="133" name="Google Shape;133;p1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4" name="Google Shape;134;p19"/>
          <p:cNvSpPr txBox="1"/>
          <p:nvPr/>
        </p:nvSpPr>
        <p:spPr>
          <a:xfrm>
            <a:off x="2932701" y="153650"/>
            <a:ext cx="38334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 sz="1500" b="1" i="0" u="none" strike="noStrike" kern="0" cap="none" spc="0" normalizeH="0" baseline="0" noProof="0">
                <a:ln>
                  <a:noFill/>
                </a:ln>
                <a:solidFill>
                  <a:srgbClr val="FF0000"/>
                </a:solidFill>
                <a:effectLst/>
                <a:uLnTx/>
                <a:uFillTx/>
                <a:latin typeface="Arial"/>
                <a:cs typeface="Arial"/>
                <a:sym typeface="Arial"/>
              </a:rPr>
              <a:t>STRUCTURE OF RED BLACK TREE</a:t>
            </a:r>
            <a:endParaRPr kumimoji="0" sz="1500"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135" name="Google Shape;135;p19"/>
          <p:cNvSpPr txBox="1"/>
          <p:nvPr/>
        </p:nvSpPr>
        <p:spPr>
          <a:xfrm>
            <a:off x="250113" y="393649"/>
            <a:ext cx="8088000" cy="698302"/>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66666"/>
              </a:lnSpc>
              <a:spcBef>
                <a:spcPts val="0"/>
              </a:spcBef>
              <a:spcAft>
                <a:spcPts val="1200"/>
              </a:spcAft>
              <a:buClr>
                <a:srgbClr val="000000"/>
              </a:buClr>
              <a:buSzPts val="1100"/>
              <a:buFont typeface="Arial"/>
              <a:buNone/>
              <a:tabLst/>
              <a:defRPr/>
            </a:pPr>
            <a:r>
              <a:rPr kumimoji="0" lang="en-IN" sz="1400" b="0" i="0" u="sng" strike="noStrike" kern="0" cap="none" spc="0" normalizeH="0" baseline="0" noProof="0" dirty="0">
                <a:ln>
                  <a:noFill/>
                </a:ln>
                <a:solidFill>
                  <a:srgbClr val="0070C0"/>
                </a:solidFill>
                <a:effectLst/>
                <a:uLnTx/>
                <a:uFillTx/>
                <a:latin typeface="Arial"/>
                <a:cs typeface="Arial"/>
                <a:sym typeface="Arial"/>
              </a:rPr>
              <a:t>Properties</a:t>
            </a:r>
            <a:endParaRPr kumimoji="0" sz="1400" b="0" i="0" u="sng" strike="noStrike" kern="0" cap="none" spc="0" normalizeH="0" baseline="0" noProof="0" dirty="0">
              <a:ln>
                <a:noFill/>
              </a:ln>
              <a:solidFill>
                <a:srgbClr val="0070C0"/>
              </a:solidFill>
              <a:effectLst/>
              <a:uLnTx/>
              <a:uFillTx/>
              <a:latin typeface="Arial"/>
              <a:cs typeface="Arial"/>
              <a:sym typeface="Arial"/>
            </a:endParaRPr>
          </a:p>
        </p:txBody>
      </p:sp>
      <p:sp>
        <p:nvSpPr>
          <p:cNvPr id="137" name="Google Shape;137;p19"/>
          <p:cNvSpPr/>
          <p:nvPr/>
        </p:nvSpPr>
        <p:spPr>
          <a:xfrm>
            <a:off x="5472075" y="905250"/>
            <a:ext cx="555000" cy="5550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38" name="Google Shape;138;p19"/>
          <p:cNvSpPr txBox="1"/>
          <p:nvPr/>
        </p:nvSpPr>
        <p:spPr>
          <a:xfrm>
            <a:off x="6205225" y="1870775"/>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8</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sp>
        <p:nvSpPr>
          <p:cNvPr id="139" name="Google Shape;139;p19"/>
          <p:cNvSpPr txBox="1"/>
          <p:nvPr/>
        </p:nvSpPr>
        <p:spPr>
          <a:xfrm>
            <a:off x="5472075" y="913350"/>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8</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sp>
        <p:nvSpPr>
          <p:cNvPr id="140" name="Google Shape;140;p19"/>
          <p:cNvSpPr/>
          <p:nvPr/>
        </p:nvSpPr>
        <p:spPr>
          <a:xfrm>
            <a:off x="4571900" y="1862663"/>
            <a:ext cx="555000" cy="5550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1" name="Google Shape;141;p19"/>
          <p:cNvSpPr/>
          <p:nvPr/>
        </p:nvSpPr>
        <p:spPr>
          <a:xfrm>
            <a:off x="6232671" y="3772575"/>
            <a:ext cx="555000" cy="5550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2" name="Google Shape;142;p19"/>
          <p:cNvSpPr/>
          <p:nvPr/>
        </p:nvSpPr>
        <p:spPr>
          <a:xfrm>
            <a:off x="5401136" y="2814834"/>
            <a:ext cx="555000" cy="5550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3" name="Google Shape;143;p19"/>
          <p:cNvSpPr/>
          <p:nvPr/>
        </p:nvSpPr>
        <p:spPr>
          <a:xfrm>
            <a:off x="7159918" y="2814834"/>
            <a:ext cx="555000" cy="5550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4" name="Google Shape;144;p19"/>
          <p:cNvSpPr/>
          <p:nvPr/>
        </p:nvSpPr>
        <p:spPr>
          <a:xfrm>
            <a:off x="4488675" y="3772575"/>
            <a:ext cx="555000" cy="5550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5" name="Google Shape;145;p19"/>
          <p:cNvSpPr/>
          <p:nvPr/>
        </p:nvSpPr>
        <p:spPr>
          <a:xfrm>
            <a:off x="6290725" y="1862663"/>
            <a:ext cx="555000" cy="5550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6" name="Google Shape;146;p19"/>
          <p:cNvSpPr/>
          <p:nvPr/>
        </p:nvSpPr>
        <p:spPr>
          <a:xfrm>
            <a:off x="8024977" y="3767933"/>
            <a:ext cx="555000" cy="5550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147" name="Google Shape;147;p19"/>
          <p:cNvSpPr txBox="1"/>
          <p:nvPr/>
        </p:nvSpPr>
        <p:spPr>
          <a:xfrm>
            <a:off x="4571900" y="1870775"/>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5</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sp>
        <p:nvSpPr>
          <p:cNvPr id="148" name="Google Shape;148;p19"/>
          <p:cNvSpPr txBox="1"/>
          <p:nvPr/>
        </p:nvSpPr>
        <p:spPr>
          <a:xfrm>
            <a:off x="6290725" y="1870775"/>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15</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sp>
        <p:nvSpPr>
          <p:cNvPr id="149" name="Google Shape;149;p19"/>
          <p:cNvSpPr txBox="1"/>
          <p:nvPr/>
        </p:nvSpPr>
        <p:spPr>
          <a:xfrm>
            <a:off x="5401136" y="2814834"/>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dirty="0">
                <a:ln>
                  <a:noFill/>
                </a:ln>
                <a:solidFill>
                  <a:srgbClr val="FFFFFF"/>
                </a:solidFill>
                <a:effectLst/>
                <a:uLnTx/>
                <a:uFillTx/>
                <a:latin typeface="Arial"/>
                <a:cs typeface="Arial"/>
                <a:sym typeface="Arial"/>
              </a:rPr>
              <a:t>12</a:t>
            </a:r>
            <a:endParaRPr kumimoji="0" sz="2300" b="1" i="0" u="none" strike="noStrike" kern="0" cap="none" spc="0" normalizeH="0" baseline="0" noProof="0" dirty="0">
              <a:ln>
                <a:noFill/>
              </a:ln>
              <a:solidFill>
                <a:srgbClr val="FFFFFF"/>
              </a:solidFill>
              <a:effectLst/>
              <a:uLnTx/>
              <a:uFillTx/>
              <a:latin typeface="Arial"/>
              <a:cs typeface="Arial"/>
              <a:sym typeface="Arial"/>
            </a:endParaRPr>
          </a:p>
        </p:txBody>
      </p:sp>
      <p:sp>
        <p:nvSpPr>
          <p:cNvPr id="150" name="Google Shape;150;p19"/>
          <p:cNvSpPr txBox="1"/>
          <p:nvPr/>
        </p:nvSpPr>
        <p:spPr>
          <a:xfrm>
            <a:off x="7149027" y="2831409"/>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19</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sp>
        <p:nvSpPr>
          <p:cNvPr id="151" name="Google Shape;151;p19"/>
          <p:cNvSpPr txBox="1"/>
          <p:nvPr/>
        </p:nvSpPr>
        <p:spPr>
          <a:xfrm>
            <a:off x="4485877" y="3772575"/>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dirty="0">
                <a:ln>
                  <a:noFill/>
                </a:ln>
                <a:solidFill>
                  <a:srgbClr val="FFFFFF"/>
                </a:solidFill>
                <a:effectLst/>
                <a:uLnTx/>
                <a:uFillTx/>
                <a:latin typeface="Arial"/>
                <a:cs typeface="Arial"/>
                <a:sym typeface="Arial"/>
              </a:rPr>
              <a:t>9</a:t>
            </a:r>
            <a:endParaRPr kumimoji="0" sz="2300" b="1" i="0" u="none" strike="noStrike" kern="0" cap="none" spc="0" normalizeH="0" baseline="0" noProof="0" dirty="0">
              <a:ln>
                <a:noFill/>
              </a:ln>
              <a:solidFill>
                <a:srgbClr val="FFFFFF"/>
              </a:solidFill>
              <a:effectLst/>
              <a:uLnTx/>
              <a:uFillTx/>
              <a:latin typeface="Arial"/>
              <a:cs typeface="Arial"/>
              <a:sym typeface="Arial"/>
            </a:endParaRPr>
          </a:p>
        </p:txBody>
      </p:sp>
      <p:sp>
        <p:nvSpPr>
          <p:cNvPr id="152" name="Google Shape;152;p19"/>
          <p:cNvSpPr txBox="1"/>
          <p:nvPr/>
        </p:nvSpPr>
        <p:spPr>
          <a:xfrm>
            <a:off x="6223179" y="3776033"/>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dirty="0">
                <a:ln>
                  <a:noFill/>
                </a:ln>
                <a:solidFill>
                  <a:srgbClr val="FFFFFF"/>
                </a:solidFill>
                <a:effectLst/>
                <a:uLnTx/>
                <a:uFillTx/>
                <a:latin typeface="Arial"/>
                <a:cs typeface="Arial"/>
                <a:sym typeface="Arial"/>
              </a:rPr>
              <a:t>13</a:t>
            </a:r>
            <a:endParaRPr kumimoji="0" sz="2300" b="1" i="0" u="none" strike="noStrike" kern="0" cap="none" spc="0" normalizeH="0" baseline="0" noProof="0" dirty="0">
              <a:ln>
                <a:noFill/>
              </a:ln>
              <a:solidFill>
                <a:srgbClr val="FFFFFF"/>
              </a:solidFill>
              <a:effectLst/>
              <a:uLnTx/>
              <a:uFillTx/>
              <a:latin typeface="Arial"/>
              <a:cs typeface="Arial"/>
              <a:sym typeface="Arial"/>
            </a:endParaRPr>
          </a:p>
        </p:txBody>
      </p:sp>
      <p:sp>
        <p:nvSpPr>
          <p:cNvPr id="153" name="Google Shape;153;p19"/>
          <p:cNvSpPr txBox="1"/>
          <p:nvPr/>
        </p:nvSpPr>
        <p:spPr>
          <a:xfrm>
            <a:off x="8024977" y="3767933"/>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dirty="0">
                <a:ln>
                  <a:noFill/>
                </a:ln>
                <a:solidFill>
                  <a:srgbClr val="FFFFFF"/>
                </a:solidFill>
                <a:effectLst/>
                <a:uLnTx/>
                <a:uFillTx/>
                <a:latin typeface="Arial"/>
                <a:cs typeface="Arial"/>
                <a:sym typeface="Arial"/>
              </a:rPr>
              <a:t>23</a:t>
            </a:r>
            <a:endParaRPr kumimoji="0" sz="2300" b="1" i="0" u="none" strike="noStrike" kern="0" cap="none" spc="0" normalizeH="0" baseline="0" noProof="0" dirty="0">
              <a:ln>
                <a:noFill/>
              </a:ln>
              <a:solidFill>
                <a:srgbClr val="FFFFFF"/>
              </a:solidFill>
              <a:effectLst/>
              <a:uLnTx/>
              <a:uFillTx/>
              <a:latin typeface="Arial"/>
              <a:cs typeface="Arial"/>
              <a:sym typeface="Arial"/>
            </a:endParaRPr>
          </a:p>
        </p:txBody>
      </p:sp>
      <p:cxnSp>
        <p:nvCxnSpPr>
          <p:cNvPr id="154" name="Google Shape;154;p19"/>
          <p:cNvCxnSpPr>
            <a:endCxn id="147" idx="0"/>
          </p:cNvCxnSpPr>
          <p:nvPr/>
        </p:nvCxnSpPr>
        <p:spPr>
          <a:xfrm flipH="1">
            <a:off x="4849400" y="1366175"/>
            <a:ext cx="705900" cy="504600"/>
          </a:xfrm>
          <a:prstGeom prst="straightConnector1">
            <a:avLst/>
          </a:prstGeom>
          <a:noFill/>
          <a:ln w="28575" cap="flat" cmpd="sng">
            <a:solidFill>
              <a:schemeClr val="dk1"/>
            </a:solidFill>
            <a:prstDash val="solid"/>
            <a:round/>
            <a:headEnd type="none" w="med" len="med"/>
            <a:tailEnd type="none" w="med" len="med"/>
          </a:ln>
        </p:spPr>
      </p:cxnSp>
      <p:cxnSp>
        <p:nvCxnSpPr>
          <p:cNvPr id="158" name="Google Shape;158;p19"/>
          <p:cNvCxnSpPr/>
          <p:nvPr/>
        </p:nvCxnSpPr>
        <p:spPr>
          <a:xfrm flipH="1">
            <a:off x="5678636" y="2326809"/>
            <a:ext cx="705900" cy="504600"/>
          </a:xfrm>
          <a:prstGeom prst="straightConnector1">
            <a:avLst/>
          </a:prstGeom>
          <a:noFill/>
          <a:ln w="28575" cap="flat" cmpd="sng">
            <a:solidFill>
              <a:schemeClr val="dk1"/>
            </a:solidFill>
            <a:prstDash val="solid"/>
            <a:round/>
            <a:headEnd type="none" w="med" len="med"/>
            <a:tailEnd type="none" w="med" len="med"/>
          </a:ln>
        </p:spPr>
      </p:cxnSp>
      <p:cxnSp>
        <p:nvCxnSpPr>
          <p:cNvPr id="159" name="Google Shape;159;p19"/>
          <p:cNvCxnSpPr>
            <a:endCxn id="148" idx="0"/>
          </p:cNvCxnSpPr>
          <p:nvPr/>
        </p:nvCxnSpPr>
        <p:spPr>
          <a:xfrm>
            <a:off x="5914525" y="1361075"/>
            <a:ext cx="653700" cy="509700"/>
          </a:xfrm>
          <a:prstGeom prst="straightConnector1">
            <a:avLst/>
          </a:prstGeom>
          <a:noFill/>
          <a:ln w="28575" cap="flat" cmpd="sng">
            <a:solidFill>
              <a:schemeClr val="dk1"/>
            </a:solidFill>
            <a:prstDash val="solid"/>
            <a:round/>
            <a:headEnd type="none" w="med" len="med"/>
            <a:tailEnd type="none" w="med" len="med"/>
          </a:ln>
        </p:spPr>
      </p:cxnSp>
      <p:cxnSp>
        <p:nvCxnSpPr>
          <p:cNvPr id="37" name="Google Shape;159;p19">
            <a:extLst>
              <a:ext uri="{FF2B5EF4-FFF2-40B4-BE49-F238E27FC236}">
                <a16:creationId xmlns:a16="http://schemas.microsoft.com/office/drawing/2014/main" id="{35FF1981-B255-4755-96F8-D283D3542CD0}"/>
              </a:ext>
            </a:extLst>
          </p:cNvPr>
          <p:cNvCxnSpPr/>
          <p:nvPr/>
        </p:nvCxnSpPr>
        <p:spPr>
          <a:xfrm>
            <a:off x="6783718" y="2331344"/>
            <a:ext cx="653700" cy="509700"/>
          </a:xfrm>
          <a:prstGeom prst="straightConnector1">
            <a:avLst/>
          </a:prstGeom>
          <a:noFill/>
          <a:ln w="28575" cap="flat" cmpd="sng">
            <a:solidFill>
              <a:schemeClr val="dk1"/>
            </a:solidFill>
            <a:prstDash val="solid"/>
            <a:round/>
            <a:headEnd type="none" w="med" len="med"/>
            <a:tailEnd type="none" w="med" len="med"/>
          </a:ln>
        </p:spPr>
      </p:cxnSp>
      <p:cxnSp>
        <p:nvCxnSpPr>
          <p:cNvPr id="38" name="Google Shape;154;p19">
            <a:extLst>
              <a:ext uri="{FF2B5EF4-FFF2-40B4-BE49-F238E27FC236}">
                <a16:creationId xmlns:a16="http://schemas.microsoft.com/office/drawing/2014/main" id="{8AC05511-762D-4DA9-95E8-C69EE20D484D}"/>
              </a:ext>
            </a:extLst>
          </p:cNvPr>
          <p:cNvCxnSpPr/>
          <p:nvPr/>
        </p:nvCxnSpPr>
        <p:spPr>
          <a:xfrm flipH="1">
            <a:off x="4766175" y="3275550"/>
            <a:ext cx="705900" cy="504600"/>
          </a:xfrm>
          <a:prstGeom prst="straightConnector1">
            <a:avLst/>
          </a:prstGeom>
          <a:noFill/>
          <a:ln w="28575" cap="flat" cmpd="sng">
            <a:solidFill>
              <a:schemeClr val="dk1"/>
            </a:solidFill>
            <a:prstDash val="solid"/>
            <a:round/>
            <a:headEnd type="none" w="med" len="med"/>
            <a:tailEnd type="none" w="med" len="med"/>
          </a:ln>
        </p:spPr>
      </p:cxnSp>
      <p:cxnSp>
        <p:nvCxnSpPr>
          <p:cNvPr id="39" name="Google Shape;159;p19">
            <a:extLst>
              <a:ext uri="{FF2B5EF4-FFF2-40B4-BE49-F238E27FC236}">
                <a16:creationId xmlns:a16="http://schemas.microsoft.com/office/drawing/2014/main" id="{80B467E3-A03E-4B02-8304-87644E120138}"/>
              </a:ext>
            </a:extLst>
          </p:cNvPr>
          <p:cNvCxnSpPr/>
          <p:nvPr/>
        </p:nvCxnSpPr>
        <p:spPr>
          <a:xfrm>
            <a:off x="5859766" y="3280689"/>
            <a:ext cx="653700" cy="509700"/>
          </a:xfrm>
          <a:prstGeom prst="straightConnector1">
            <a:avLst/>
          </a:prstGeom>
          <a:noFill/>
          <a:ln w="28575" cap="flat" cmpd="sng">
            <a:solidFill>
              <a:schemeClr val="dk1"/>
            </a:solidFill>
            <a:prstDash val="solid"/>
            <a:round/>
            <a:headEnd type="none" w="med" len="med"/>
            <a:tailEnd type="none" w="med" len="med"/>
          </a:ln>
        </p:spPr>
      </p:cxnSp>
      <p:cxnSp>
        <p:nvCxnSpPr>
          <p:cNvPr id="40" name="Google Shape;159;p19">
            <a:extLst>
              <a:ext uri="{FF2B5EF4-FFF2-40B4-BE49-F238E27FC236}">
                <a16:creationId xmlns:a16="http://schemas.microsoft.com/office/drawing/2014/main" id="{3428E360-7696-40AF-A7E6-8DF71041D1ED}"/>
              </a:ext>
            </a:extLst>
          </p:cNvPr>
          <p:cNvCxnSpPr/>
          <p:nvPr/>
        </p:nvCxnSpPr>
        <p:spPr>
          <a:xfrm>
            <a:off x="7635272" y="3284032"/>
            <a:ext cx="653700" cy="509700"/>
          </a:xfrm>
          <a:prstGeom prst="straightConnector1">
            <a:avLst/>
          </a:prstGeom>
          <a:noFill/>
          <a:ln w="28575" cap="flat" cmpd="sng">
            <a:solidFill>
              <a:schemeClr val="dk1"/>
            </a:solidFill>
            <a:prstDash val="solid"/>
            <a:round/>
            <a:headEnd type="none" w="med" len="med"/>
            <a:tailEnd type="none" w="med" len="med"/>
          </a:ln>
        </p:spPr>
      </p:cxnSp>
      <p:cxnSp>
        <p:nvCxnSpPr>
          <p:cNvPr id="41" name="Google Shape;154;p19">
            <a:extLst>
              <a:ext uri="{FF2B5EF4-FFF2-40B4-BE49-F238E27FC236}">
                <a16:creationId xmlns:a16="http://schemas.microsoft.com/office/drawing/2014/main" id="{E863C3C0-1A56-43DA-99CE-9904CDB31C20}"/>
              </a:ext>
            </a:extLst>
          </p:cNvPr>
          <p:cNvCxnSpPr>
            <a:cxnSpLocks/>
          </p:cNvCxnSpPr>
          <p:nvPr/>
        </p:nvCxnSpPr>
        <p:spPr>
          <a:xfrm flipH="1">
            <a:off x="4260250" y="2297239"/>
            <a:ext cx="394529" cy="267998"/>
          </a:xfrm>
          <a:prstGeom prst="straightConnector1">
            <a:avLst/>
          </a:prstGeom>
          <a:noFill/>
          <a:ln w="28575" cap="flat" cmpd="sng">
            <a:solidFill>
              <a:schemeClr val="dk1"/>
            </a:solidFill>
            <a:prstDash val="solid"/>
            <a:round/>
            <a:headEnd type="none" w="med" len="med"/>
            <a:tailEnd type="none" w="med" len="med"/>
          </a:ln>
        </p:spPr>
      </p:cxnSp>
      <p:cxnSp>
        <p:nvCxnSpPr>
          <p:cNvPr id="42" name="Google Shape;159;p19">
            <a:extLst>
              <a:ext uri="{FF2B5EF4-FFF2-40B4-BE49-F238E27FC236}">
                <a16:creationId xmlns:a16="http://schemas.microsoft.com/office/drawing/2014/main" id="{F5BE8D42-E4F8-45D9-ADFC-4DE2E489D815}"/>
              </a:ext>
            </a:extLst>
          </p:cNvPr>
          <p:cNvCxnSpPr>
            <a:cxnSpLocks/>
          </p:cNvCxnSpPr>
          <p:nvPr/>
        </p:nvCxnSpPr>
        <p:spPr>
          <a:xfrm>
            <a:off x="5062540" y="2293276"/>
            <a:ext cx="349487" cy="292918"/>
          </a:xfrm>
          <a:prstGeom prst="straightConnector1">
            <a:avLst/>
          </a:prstGeom>
          <a:noFill/>
          <a:ln w="28575" cap="flat" cmpd="sng">
            <a:solidFill>
              <a:schemeClr val="dk1"/>
            </a:solidFill>
            <a:prstDash val="solid"/>
            <a:round/>
            <a:headEnd type="none" w="med" len="med"/>
            <a:tailEnd type="none" w="med" len="med"/>
          </a:ln>
        </p:spPr>
      </p:cxnSp>
      <p:cxnSp>
        <p:nvCxnSpPr>
          <p:cNvPr id="46" name="Google Shape;154;p19">
            <a:extLst>
              <a:ext uri="{FF2B5EF4-FFF2-40B4-BE49-F238E27FC236}">
                <a16:creationId xmlns:a16="http://schemas.microsoft.com/office/drawing/2014/main" id="{E27B21A6-2033-4860-829B-8C7F2130B7BF}"/>
              </a:ext>
            </a:extLst>
          </p:cNvPr>
          <p:cNvCxnSpPr>
            <a:cxnSpLocks/>
          </p:cNvCxnSpPr>
          <p:nvPr/>
        </p:nvCxnSpPr>
        <p:spPr>
          <a:xfrm flipH="1">
            <a:off x="4177371" y="4241873"/>
            <a:ext cx="394529" cy="267998"/>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154;p19">
            <a:extLst>
              <a:ext uri="{FF2B5EF4-FFF2-40B4-BE49-F238E27FC236}">
                <a16:creationId xmlns:a16="http://schemas.microsoft.com/office/drawing/2014/main" id="{0C316B13-C2D3-4770-A385-4CE5F3D09A42}"/>
              </a:ext>
            </a:extLst>
          </p:cNvPr>
          <p:cNvCxnSpPr>
            <a:cxnSpLocks/>
          </p:cNvCxnSpPr>
          <p:nvPr/>
        </p:nvCxnSpPr>
        <p:spPr>
          <a:xfrm flipH="1">
            <a:off x="5956136" y="4241873"/>
            <a:ext cx="394529" cy="267998"/>
          </a:xfrm>
          <a:prstGeom prst="straightConnector1">
            <a:avLst/>
          </a:prstGeom>
          <a:noFill/>
          <a:ln w="28575" cap="flat" cmpd="sng">
            <a:solidFill>
              <a:schemeClr val="dk1"/>
            </a:solidFill>
            <a:prstDash val="solid"/>
            <a:round/>
            <a:headEnd type="none" w="med" len="med"/>
            <a:tailEnd type="none" w="med" len="med"/>
          </a:ln>
        </p:spPr>
      </p:cxnSp>
      <p:cxnSp>
        <p:nvCxnSpPr>
          <p:cNvPr id="48" name="Google Shape;154;p19">
            <a:extLst>
              <a:ext uri="{FF2B5EF4-FFF2-40B4-BE49-F238E27FC236}">
                <a16:creationId xmlns:a16="http://schemas.microsoft.com/office/drawing/2014/main" id="{1C3601A7-51F3-46E2-BFE9-81F6575A9FCF}"/>
              </a:ext>
            </a:extLst>
          </p:cNvPr>
          <p:cNvCxnSpPr>
            <a:cxnSpLocks/>
          </p:cNvCxnSpPr>
          <p:nvPr/>
        </p:nvCxnSpPr>
        <p:spPr>
          <a:xfrm flipH="1">
            <a:off x="7734901" y="4241873"/>
            <a:ext cx="394529" cy="267998"/>
          </a:xfrm>
          <a:prstGeom prst="straightConnector1">
            <a:avLst/>
          </a:prstGeom>
          <a:noFill/>
          <a:ln w="28575" cap="flat" cmpd="sng">
            <a:solidFill>
              <a:schemeClr val="dk1"/>
            </a:solidFill>
            <a:prstDash val="solid"/>
            <a:round/>
            <a:headEnd type="none" w="med" len="med"/>
            <a:tailEnd type="none" w="med" len="med"/>
          </a:ln>
        </p:spPr>
      </p:cxnSp>
      <p:cxnSp>
        <p:nvCxnSpPr>
          <p:cNvPr id="49" name="Google Shape;159;p19">
            <a:extLst>
              <a:ext uri="{FF2B5EF4-FFF2-40B4-BE49-F238E27FC236}">
                <a16:creationId xmlns:a16="http://schemas.microsoft.com/office/drawing/2014/main" id="{5D19E1B0-BC22-43A7-A460-988F8693CCB9}"/>
              </a:ext>
            </a:extLst>
          </p:cNvPr>
          <p:cNvCxnSpPr>
            <a:cxnSpLocks/>
          </p:cNvCxnSpPr>
          <p:nvPr/>
        </p:nvCxnSpPr>
        <p:spPr>
          <a:xfrm>
            <a:off x="6696701" y="4240834"/>
            <a:ext cx="349487" cy="292918"/>
          </a:xfrm>
          <a:prstGeom prst="straightConnector1">
            <a:avLst/>
          </a:prstGeom>
          <a:noFill/>
          <a:ln w="28575" cap="flat" cmpd="sng">
            <a:solidFill>
              <a:schemeClr val="dk1"/>
            </a:solidFill>
            <a:prstDash val="solid"/>
            <a:round/>
            <a:headEnd type="none" w="med" len="med"/>
            <a:tailEnd type="none" w="med" len="med"/>
          </a:ln>
        </p:spPr>
      </p:cxnSp>
      <p:cxnSp>
        <p:nvCxnSpPr>
          <p:cNvPr id="50" name="Google Shape;159;p19">
            <a:extLst>
              <a:ext uri="{FF2B5EF4-FFF2-40B4-BE49-F238E27FC236}">
                <a16:creationId xmlns:a16="http://schemas.microsoft.com/office/drawing/2014/main" id="{E7BBC2F6-791F-4F33-9894-757BE3C6D986}"/>
              </a:ext>
            </a:extLst>
          </p:cNvPr>
          <p:cNvCxnSpPr>
            <a:cxnSpLocks/>
          </p:cNvCxnSpPr>
          <p:nvPr/>
        </p:nvCxnSpPr>
        <p:spPr>
          <a:xfrm>
            <a:off x="5002242" y="4216953"/>
            <a:ext cx="349487" cy="292918"/>
          </a:xfrm>
          <a:prstGeom prst="straightConnector1">
            <a:avLst/>
          </a:prstGeom>
          <a:noFill/>
          <a:ln w="28575" cap="flat" cmpd="sng">
            <a:solidFill>
              <a:schemeClr val="dk1"/>
            </a:solidFill>
            <a:prstDash val="solid"/>
            <a:round/>
            <a:headEnd type="none" w="med" len="med"/>
            <a:tailEnd type="none" w="med" len="med"/>
          </a:ln>
        </p:spPr>
      </p:cxnSp>
      <p:cxnSp>
        <p:nvCxnSpPr>
          <p:cNvPr id="51" name="Google Shape;159;p19">
            <a:extLst>
              <a:ext uri="{FF2B5EF4-FFF2-40B4-BE49-F238E27FC236}">
                <a16:creationId xmlns:a16="http://schemas.microsoft.com/office/drawing/2014/main" id="{915F37D2-C093-4224-B0AC-E36B10F65C5F}"/>
              </a:ext>
            </a:extLst>
          </p:cNvPr>
          <p:cNvCxnSpPr>
            <a:cxnSpLocks/>
          </p:cNvCxnSpPr>
          <p:nvPr/>
        </p:nvCxnSpPr>
        <p:spPr>
          <a:xfrm>
            <a:off x="8512056" y="4216953"/>
            <a:ext cx="349487" cy="292918"/>
          </a:xfrm>
          <a:prstGeom prst="straightConnector1">
            <a:avLst/>
          </a:prstGeom>
          <a:noFill/>
          <a:ln w="28575"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EF22F952-F048-4299-952F-140E1302344D}"/>
              </a:ext>
            </a:extLst>
          </p:cNvPr>
          <p:cNvSpPr txBox="1"/>
          <p:nvPr/>
        </p:nvSpPr>
        <p:spPr>
          <a:xfrm>
            <a:off x="4062985" y="2574274"/>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3" name="TextBox 52">
            <a:extLst>
              <a:ext uri="{FF2B5EF4-FFF2-40B4-BE49-F238E27FC236}">
                <a16:creationId xmlns:a16="http://schemas.microsoft.com/office/drawing/2014/main" id="{147B3D73-4899-4C47-8DD6-9455129FBB8A}"/>
              </a:ext>
            </a:extLst>
          </p:cNvPr>
          <p:cNvSpPr txBox="1"/>
          <p:nvPr/>
        </p:nvSpPr>
        <p:spPr>
          <a:xfrm>
            <a:off x="5221546" y="2578098"/>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4" name="TextBox 53">
            <a:extLst>
              <a:ext uri="{FF2B5EF4-FFF2-40B4-BE49-F238E27FC236}">
                <a16:creationId xmlns:a16="http://schemas.microsoft.com/office/drawing/2014/main" id="{4EE6A852-4808-4E44-B81D-6A9CAF2AF6CB}"/>
              </a:ext>
            </a:extLst>
          </p:cNvPr>
          <p:cNvSpPr txBox="1"/>
          <p:nvPr/>
        </p:nvSpPr>
        <p:spPr>
          <a:xfrm>
            <a:off x="3980106" y="4501226"/>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5" name="TextBox 54">
            <a:extLst>
              <a:ext uri="{FF2B5EF4-FFF2-40B4-BE49-F238E27FC236}">
                <a16:creationId xmlns:a16="http://schemas.microsoft.com/office/drawing/2014/main" id="{E51A1788-B50D-4212-A1AF-F916580DEC7B}"/>
              </a:ext>
            </a:extLst>
          </p:cNvPr>
          <p:cNvSpPr txBox="1"/>
          <p:nvPr/>
        </p:nvSpPr>
        <p:spPr>
          <a:xfrm>
            <a:off x="5160771" y="4504926"/>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6" name="TextBox 55">
            <a:extLst>
              <a:ext uri="{FF2B5EF4-FFF2-40B4-BE49-F238E27FC236}">
                <a16:creationId xmlns:a16="http://schemas.microsoft.com/office/drawing/2014/main" id="{B53E6E04-0234-434C-A64E-0D80864A76C1}"/>
              </a:ext>
            </a:extLst>
          </p:cNvPr>
          <p:cNvSpPr txBox="1"/>
          <p:nvPr/>
        </p:nvSpPr>
        <p:spPr>
          <a:xfrm>
            <a:off x="5782071" y="4499526"/>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7" name="TextBox 56">
            <a:extLst>
              <a:ext uri="{FF2B5EF4-FFF2-40B4-BE49-F238E27FC236}">
                <a16:creationId xmlns:a16="http://schemas.microsoft.com/office/drawing/2014/main" id="{B6CDC625-6DD4-4276-B300-36FEDDAF25BA}"/>
              </a:ext>
            </a:extLst>
          </p:cNvPr>
          <p:cNvSpPr txBox="1"/>
          <p:nvPr/>
        </p:nvSpPr>
        <p:spPr>
          <a:xfrm>
            <a:off x="6865313" y="4515590"/>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8" name="TextBox 57">
            <a:extLst>
              <a:ext uri="{FF2B5EF4-FFF2-40B4-BE49-F238E27FC236}">
                <a16:creationId xmlns:a16="http://schemas.microsoft.com/office/drawing/2014/main" id="{0A2A6E5A-187B-4BFD-85A8-02B0A9DC631D}"/>
              </a:ext>
            </a:extLst>
          </p:cNvPr>
          <p:cNvSpPr txBox="1"/>
          <p:nvPr/>
        </p:nvSpPr>
        <p:spPr>
          <a:xfrm>
            <a:off x="7546315" y="4511008"/>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59" name="TextBox 58">
            <a:extLst>
              <a:ext uri="{FF2B5EF4-FFF2-40B4-BE49-F238E27FC236}">
                <a16:creationId xmlns:a16="http://schemas.microsoft.com/office/drawing/2014/main" id="{5A62105E-9890-41F5-B134-521B1DA64F58}"/>
              </a:ext>
            </a:extLst>
          </p:cNvPr>
          <p:cNvSpPr txBox="1"/>
          <p:nvPr/>
        </p:nvSpPr>
        <p:spPr>
          <a:xfrm>
            <a:off x="8659034" y="4511008"/>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cxnSp>
        <p:nvCxnSpPr>
          <p:cNvPr id="60" name="Google Shape;154;p19">
            <a:extLst>
              <a:ext uri="{FF2B5EF4-FFF2-40B4-BE49-F238E27FC236}">
                <a16:creationId xmlns:a16="http://schemas.microsoft.com/office/drawing/2014/main" id="{6A6DC783-2AAD-41CA-9C8B-43537E0FFD05}"/>
              </a:ext>
            </a:extLst>
          </p:cNvPr>
          <p:cNvCxnSpPr>
            <a:cxnSpLocks/>
          </p:cNvCxnSpPr>
          <p:nvPr/>
        </p:nvCxnSpPr>
        <p:spPr>
          <a:xfrm flipH="1">
            <a:off x="6889201" y="3281599"/>
            <a:ext cx="394529" cy="267998"/>
          </a:xfrm>
          <a:prstGeom prst="straightConnector1">
            <a:avLst/>
          </a:prstGeom>
          <a:noFill/>
          <a:ln w="28575" cap="flat" cmpd="sng">
            <a:solidFill>
              <a:schemeClr val="dk1"/>
            </a:solidFill>
            <a:prstDash val="solid"/>
            <a:round/>
            <a:headEnd type="none" w="med" len="med"/>
            <a:tailEnd type="none" w="med" len="med"/>
          </a:ln>
        </p:spPr>
      </p:cxnSp>
      <p:sp>
        <p:nvSpPr>
          <p:cNvPr id="61" name="TextBox 60">
            <a:extLst>
              <a:ext uri="{FF2B5EF4-FFF2-40B4-BE49-F238E27FC236}">
                <a16:creationId xmlns:a16="http://schemas.microsoft.com/office/drawing/2014/main" id="{AB1F2EF5-2486-4793-A98D-242C5730A6E8}"/>
              </a:ext>
            </a:extLst>
          </p:cNvPr>
          <p:cNvSpPr txBox="1"/>
          <p:nvPr/>
        </p:nvSpPr>
        <p:spPr>
          <a:xfrm>
            <a:off x="6676720" y="3535829"/>
            <a:ext cx="3945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1" i="0" u="none" strike="noStrike" kern="0" cap="none" spc="0" normalizeH="0" baseline="0" noProof="0" dirty="0">
                <a:ln>
                  <a:noFill/>
                </a:ln>
                <a:solidFill>
                  <a:srgbClr val="000000"/>
                </a:solidFill>
                <a:effectLst/>
                <a:uLnTx/>
                <a:uFillTx/>
                <a:latin typeface="Arial"/>
                <a:cs typeface="Arial"/>
                <a:sym typeface="Arial"/>
              </a:rPr>
              <a:t>nil</a:t>
            </a:r>
          </a:p>
        </p:txBody>
      </p:sp>
      <p:sp>
        <p:nvSpPr>
          <p:cNvPr id="62" name="Google Shape;136;p19">
            <a:extLst>
              <a:ext uri="{FF2B5EF4-FFF2-40B4-BE49-F238E27FC236}">
                <a16:creationId xmlns:a16="http://schemas.microsoft.com/office/drawing/2014/main" id="{69DC5A86-F4B1-4698-8626-E9E8691B41F2}"/>
              </a:ext>
            </a:extLst>
          </p:cNvPr>
          <p:cNvSpPr txBox="1"/>
          <p:nvPr/>
        </p:nvSpPr>
        <p:spPr>
          <a:xfrm>
            <a:off x="113605" y="944347"/>
            <a:ext cx="3154762" cy="430857"/>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146050" marR="228600" lvl="0" indent="0" algn="l" defTabSz="914400" rtl="0" eaLnBrk="1" fontAlgn="auto" latinLnBrk="0" hangingPunct="1">
              <a:lnSpc>
                <a:spcPct val="160000"/>
              </a:lnSpc>
              <a:spcBef>
                <a:spcPts val="0"/>
              </a:spcBef>
              <a:spcAft>
                <a:spcPts val="0"/>
              </a:spcAft>
              <a:buClr>
                <a:srgbClr val="161616"/>
              </a:buClr>
              <a:buSzPts val="1300"/>
              <a:buFont typeface="Arial"/>
              <a:buNone/>
              <a:tabLst/>
              <a:defRPr/>
            </a:pPr>
            <a:r>
              <a:rPr kumimoji="0" lang="en-US" sz="1000" b="0" i="0" u="none" strike="noStrike" kern="0" cap="none" spc="0" normalizeH="0" baseline="0" noProof="0" dirty="0">
                <a:ln>
                  <a:noFill/>
                </a:ln>
                <a:solidFill>
                  <a:srgbClr val="161616"/>
                </a:solidFill>
                <a:effectLst/>
                <a:highlight>
                  <a:srgbClr val="FFFFFF"/>
                </a:highlight>
                <a:uLnTx/>
                <a:uFillTx/>
                <a:latin typeface="Arial"/>
                <a:cs typeface="Arial"/>
                <a:sym typeface="Arial"/>
              </a:rPr>
              <a:t>The root of the tree is always black.</a:t>
            </a:r>
          </a:p>
        </p:txBody>
      </p:sp>
      <p:sp>
        <p:nvSpPr>
          <p:cNvPr id="6" name="Oval 5">
            <a:extLst>
              <a:ext uri="{FF2B5EF4-FFF2-40B4-BE49-F238E27FC236}">
                <a16:creationId xmlns:a16="http://schemas.microsoft.com/office/drawing/2014/main" id="{98C032BA-5CD1-4A30-B50B-1BB35857C52C}"/>
              </a:ext>
            </a:extLst>
          </p:cNvPr>
          <p:cNvSpPr/>
          <p:nvPr/>
        </p:nvSpPr>
        <p:spPr>
          <a:xfrm>
            <a:off x="5252509" y="827927"/>
            <a:ext cx="995711" cy="740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4" name="Google Shape;136;p19">
            <a:extLst>
              <a:ext uri="{FF2B5EF4-FFF2-40B4-BE49-F238E27FC236}">
                <a16:creationId xmlns:a16="http://schemas.microsoft.com/office/drawing/2014/main" id="{F396B89B-5538-4704-AE6E-25C9FA56517A}"/>
              </a:ext>
            </a:extLst>
          </p:cNvPr>
          <p:cNvSpPr txBox="1"/>
          <p:nvPr/>
        </p:nvSpPr>
        <p:spPr>
          <a:xfrm>
            <a:off x="144311" y="1274664"/>
            <a:ext cx="3154762" cy="430857"/>
          </a:xfrm>
          <a:prstGeom prst="rect">
            <a:avLst/>
          </a:prstGeom>
          <a:no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146050" marR="228600" lvl="0" indent="0" algn="l" defTabSz="914400" rtl="0" eaLnBrk="1" fontAlgn="auto" latinLnBrk="0" hangingPunct="1">
              <a:lnSpc>
                <a:spcPct val="160000"/>
              </a:lnSpc>
              <a:spcBef>
                <a:spcPts val="0"/>
              </a:spcBef>
              <a:spcAft>
                <a:spcPts val="0"/>
              </a:spcAft>
              <a:buClr>
                <a:srgbClr val="161616"/>
              </a:buClr>
              <a:buSzPts val="1300"/>
              <a:buFont typeface="Arial"/>
              <a:buNone/>
              <a:tabLst/>
              <a:defRPr/>
            </a:pPr>
            <a:r>
              <a:rPr kumimoji="0" lang="en-US" sz="1000" b="0" i="0" u="none" strike="noStrike" kern="0" cap="none" spc="0" normalizeH="0" baseline="0" noProof="0" dirty="0">
                <a:ln>
                  <a:noFill/>
                </a:ln>
                <a:solidFill>
                  <a:srgbClr val="161616"/>
                </a:solidFill>
                <a:effectLst/>
                <a:highlight>
                  <a:srgbClr val="FFFFFF"/>
                </a:highlight>
                <a:uLnTx/>
                <a:uFillTx/>
                <a:latin typeface="Arial"/>
                <a:cs typeface="Arial"/>
                <a:sym typeface="Arial"/>
              </a:rPr>
              <a:t>All leaves are null and they are black.</a:t>
            </a:r>
          </a:p>
        </p:txBody>
      </p:sp>
      <p:sp>
        <p:nvSpPr>
          <p:cNvPr id="65" name="Oval 64">
            <a:extLst>
              <a:ext uri="{FF2B5EF4-FFF2-40B4-BE49-F238E27FC236}">
                <a16:creationId xmlns:a16="http://schemas.microsoft.com/office/drawing/2014/main" id="{AED0AD99-E9C0-48F0-B247-DD3CE1D4E152}"/>
              </a:ext>
            </a:extLst>
          </p:cNvPr>
          <p:cNvSpPr/>
          <p:nvPr/>
        </p:nvSpPr>
        <p:spPr>
          <a:xfrm>
            <a:off x="3853454" y="4427838"/>
            <a:ext cx="684730" cy="4069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6" name="Oval 65">
            <a:extLst>
              <a:ext uri="{FF2B5EF4-FFF2-40B4-BE49-F238E27FC236}">
                <a16:creationId xmlns:a16="http://schemas.microsoft.com/office/drawing/2014/main" id="{83C4D96D-F8C5-4B86-9977-DE8DF2515AF8}"/>
              </a:ext>
            </a:extLst>
          </p:cNvPr>
          <p:cNvSpPr/>
          <p:nvPr/>
        </p:nvSpPr>
        <p:spPr>
          <a:xfrm>
            <a:off x="5027867" y="4428447"/>
            <a:ext cx="684730" cy="4069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7" name="Google Shape;136;p19">
            <a:extLst>
              <a:ext uri="{FF2B5EF4-FFF2-40B4-BE49-F238E27FC236}">
                <a16:creationId xmlns:a16="http://schemas.microsoft.com/office/drawing/2014/main" id="{E13102B7-1C42-4EBB-880E-5F71BF90D75D}"/>
              </a:ext>
            </a:extLst>
          </p:cNvPr>
          <p:cNvSpPr txBox="1"/>
          <p:nvPr/>
        </p:nvSpPr>
        <p:spPr>
          <a:xfrm>
            <a:off x="107628" y="1590911"/>
            <a:ext cx="3154762" cy="430857"/>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146050" marR="228600" lvl="0" indent="0" algn="l" defTabSz="914400" rtl="0" eaLnBrk="1" fontAlgn="auto" latinLnBrk="0" hangingPunct="1">
              <a:lnSpc>
                <a:spcPct val="160000"/>
              </a:lnSpc>
              <a:spcBef>
                <a:spcPts val="0"/>
              </a:spcBef>
              <a:spcAft>
                <a:spcPts val="0"/>
              </a:spcAft>
              <a:buClr>
                <a:srgbClr val="161616"/>
              </a:buClr>
              <a:buSzPts val="1300"/>
              <a:buFont typeface="Arial"/>
              <a:buNone/>
              <a:tabLst/>
              <a:defRPr/>
            </a:pPr>
            <a:r>
              <a:rPr kumimoji="0" lang="en-US" sz="1000" b="0" i="0" u="none" strike="noStrike" kern="0" cap="none" spc="0" normalizeH="0" baseline="0" noProof="0" dirty="0">
                <a:ln>
                  <a:noFill/>
                </a:ln>
                <a:solidFill>
                  <a:srgbClr val="000000"/>
                </a:solidFill>
                <a:effectLst/>
                <a:highlight>
                  <a:srgbClr val="FFFFFF"/>
                </a:highlight>
                <a:uLnTx/>
                <a:uFillTx/>
                <a:latin typeface="Arial"/>
                <a:cs typeface="Arial"/>
                <a:sym typeface="Arial"/>
              </a:rPr>
              <a:t>The children of any red node are black.</a:t>
            </a:r>
            <a:endParaRPr kumimoji="0" lang="en-US" sz="1000" b="0" i="0" u="none" strike="noStrike" kern="0" cap="none" spc="0" normalizeH="0" baseline="0" noProof="0" dirty="0">
              <a:ln>
                <a:noFill/>
              </a:ln>
              <a:solidFill>
                <a:srgbClr val="161616"/>
              </a:solidFill>
              <a:effectLst/>
              <a:highlight>
                <a:srgbClr val="FFFFFF"/>
              </a:highlight>
              <a:uLnTx/>
              <a:uFillTx/>
              <a:latin typeface="Arial"/>
              <a:cs typeface="Arial"/>
              <a:sym typeface="Arial"/>
            </a:endParaRPr>
          </a:p>
        </p:txBody>
      </p:sp>
      <p:sp>
        <p:nvSpPr>
          <p:cNvPr id="68" name="Oval 67">
            <a:extLst>
              <a:ext uri="{FF2B5EF4-FFF2-40B4-BE49-F238E27FC236}">
                <a16:creationId xmlns:a16="http://schemas.microsoft.com/office/drawing/2014/main" id="{54589598-0AB8-4840-9889-64D913613078}"/>
              </a:ext>
            </a:extLst>
          </p:cNvPr>
          <p:cNvSpPr/>
          <p:nvPr/>
        </p:nvSpPr>
        <p:spPr>
          <a:xfrm>
            <a:off x="5002242" y="1804505"/>
            <a:ext cx="3286730" cy="1893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0070C0"/>
              </a:solidFill>
              <a:effectLst/>
              <a:uLnTx/>
              <a:uFillTx/>
              <a:latin typeface="Arial"/>
              <a:ea typeface="+mn-ea"/>
              <a:cs typeface="+mn-cs"/>
              <a:sym typeface="Arial"/>
            </a:endParaRPr>
          </a:p>
        </p:txBody>
      </p:sp>
      <p:sp>
        <p:nvSpPr>
          <p:cNvPr id="70" name="Oval 69">
            <a:extLst>
              <a:ext uri="{FF2B5EF4-FFF2-40B4-BE49-F238E27FC236}">
                <a16:creationId xmlns:a16="http://schemas.microsoft.com/office/drawing/2014/main" id="{4FC114AB-6A76-431E-9A95-1A7499B60F28}"/>
              </a:ext>
            </a:extLst>
          </p:cNvPr>
          <p:cNvSpPr/>
          <p:nvPr/>
        </p:nvSpPr>
        <p:spPr>
          <a:xfrm>
            <a:off x="6069887" y="1776796"/>
            <a:ext cx="1000557" cy="74981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1" name="Oval 70">
            <a:extLst>
              <a:ext uri="{FF2B5EF4-FFF2-40B4-BE49-F238E27FC236}">
                <a16:creationId xmlns:a16="http://schemas.microsoft.com/office/drawing/2014/main" id="{A96AAE13-49DB-43E4-AB5D-A4635CCBCBDF}"/>
              </a:ext>
            </a:extLst>
          </p:cNvPr>
          <p:cNvSpPr/>
          <p:nvPr/>
        </p:nvSpPr>
        <p:spPr>
          <a:xfrm>
            <a:off x="4356062" y="1788360"/>
            <a:ext cx="995711" cy="7400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BD9F540C-EC2D-4AFE-A7BE-457EB0A730C8}"/>
              </a:ext>
            </a:extLst>
          </p:cNvPr>
          <p:cNvSpPr txBox="1"/>
          <p:nvPr/>
        </p:nvSpPr>
        <p:spPr>
          <a:xfrm>
            <a:off x="120630" y="1881052"/>
            <a:ext cx="4120549" cy="3554819"/>
          </a:xfrm>
          <a:prstGeom prst="rect">
            <a:avLst/>
          </a:prstGeom>
          <a:noFill/>
        </p:spPr>
        <p:txBody>
          <a:bodyPr wrap="square" rtlCol="0">
            <a:spAutoFit/>
          </a:bodyPr>
          <a:lstStyle/>
          <a:p>
            <a:pPr marL="146050" marR="228600" lvl="0" algn="l" rtl="0">
              <a:lnSpc>
                <a:spcPct val="160000"/>
              </a:lnSpc>
              <a:spcBef>
                <a:spcPts val="0"/>
              </a:spcBef>
              <a:spcAft>
                <a:spcPts val="0"/>
              </a:spcAft>
              <a:buClr>
                <a:srgbClr val="161616"/>
              </a:buClr>
              <a:buSzPts val="1300"/>
            </a:pPr>
            <a:r>
              <a:rPr lang="en-US" sz="1000" dirty="0">
                <a:solidFill>
                  <a:srgbClr val="161616"/>
                </a:solidFill>
                <a:highlight>
                  <a:srgbClr val="FFFFFF"/>
                </a:highlight>
                <a:latin typeface="+mn-lt"/>
              </a:rPr>
              <a:t>Any path from a given node to any of its descendant leaves contains the same number of black nodes.</a:t>
            </a:r>
          </a:p>
          <a:p>
            <a:pPr marL="146050" marR="228600" lvl="0" algn="l" rtl="0">
              <a:lnSpc>
                <a:spcPct val="160000"/>
              </a:lnSpc>
              <a:spcBef>
                <a:spcPts val="0"/>
              </a:spcBef>
              <a:spcAft>
                <a:spcPts val="0"/>
              </a:spcAft>
              <a:buClr>
                <a:srgbClr val="161616"/>
              </a:buClr>
              <a:buSzPts val="1300"/>
            </a:pPr>
            <a:endParaRPr lang="en-US" sz="1000" dirty="0">
              <a:solidFill>
                <a:srgbClr val="161616"/>
              </a:solidFill>
              <a:highlight>
                <a:srgbClr val="FFFFFF"/>
              </a:highlight>
              <a:latin typeface="+mn-lt"/>
            </a:endParaRPr>
          </a:p>
          <a:p>
            <a:pPr marL="146050" lvl="0" algn="l" rtl="0">
              <a:lnSpc>
                <a:spcPct val="158000"/>
              </a:lnSpc>
              <a:spcBef>
                <a:spcPts val="0"/>
              </a:spcBef>
              <a:spcAft>
                <a:spcPts val="0"/>
              </a:spcAft>
              <a:buClr>
                <a:srgbClr val="273239"/>
              </a:buClr>
              <a:buSzPts val="1300"/>
            </a:pPr>
            <a:r>
              <a:rPr lang="en-US" sz="1000" dirty="0">
                <a:solidFill>
                  <a:srgbClr val="273239"/>
                </a:solidFill>
                <a:highlight>
                  <a:srgbClr val="FFFFFF"/>
                </a:highlight>
                <a:latin typeface="+mn-lt"/>
              </a:rPr>
              <a:t>The black depth of a node is defined as the number of black nodes from the root to that node </a:t>
            </a:r>
            <a:r>
              <a:rPr lang="en-US" sz="1000" dirty="0" err="1">
                <a:solidFill>
                  <a:srgbClr val="273239"/>
                </a:solidFill>
                <a:highlight>
                  <a:srgbClr val="FFFFFF"/>
                </a:highlight>
                <a:latin typeface="+mn-lt"/>
              </a:rPr>
              <a:t>i.e</a:t>
            </a:r>
            <a:r>
              <a:rPr lang="en-US" sz="1000" dirty="0">
                <a:solidFill>
                  <a:srgbClr val="273239"/>
                </a:solidFill>
                <a:highlight>
                  <a:srgbClr val="FFFFFF"/>
                </a:highlight>
                <a:latin typeface="+mn-lt"/>
              </a:rPr>
              <a:t> the number of black ancestors. The black height of a node is the number of black nodes from the given node to any of its descendant child nodes (including the child node).</a:t>
            </a:r>
          </a:p>
          <a:p>
            <a:pPr marL="146050" lvl="0" algn="l" rtl="0">
              <a:lnSpc>
                <a:spcPct val="158000"/>
              </a:lnSpc>
              <a:spcBef>
                <a:spcPts val="0"/>
              </a:spcBef>
              <a:spcAft>
                <a:spcPts val="0"/>
              </a:spcAft>
              <a:buClr>
                <a:srgbClr val="273239"/>
              </a:buClr>
              <a:buSzPts val="1300"/>
            </a:pPr>
            <a:endParaRPr lang="en-US" sz="1000" dirty="0">
              <a:solidFill>
                <a:srgbClr val="161616"/>
              </a:solidFill>
              <a:highlight>
                <a:srgbClr val="FFFFFF"/>
              </a:highlight>
              <a:latin typeface="+mn-lt"/>
            </a:endParaRPr>
          </a:p>
          <a:p>
            <a:pPr marL="146050" marR="228600" lvl="0" algn="l" rtl="0">
              <a:lnSpc>
                <a:spcPct val="120000"/>
              </a:lnSpc>
              <a:spcBef>
                <a:spcPts val="0"/>
              </a:spcBef>
              <a:spcAft>
                <a:spcPts val="0"/>
              </a:spcAft>
              <a:buClr>
                <a:srgbClr val="161616"/>
              </a:buClr>
              <a:buSzPts val="1300"/>
            </a:pPr>
            <a:r>
              <a:rPr lang="en-US" sz="1000" dirty="0">
                <a:solidFill>
                  <a:srgbClr val="273239"/>
                </a:solidFill>
                <a:highlight>
                  <a:srgbClr val="F9F9F9"/>
                </a:highlight>
                <a:latin typeface="+mn-lt"/>
              </a:rPr>
              <a:t>Number of nodes from a node to its farthest descendant leaf is no more than twice as the number of nodes to the nearest descendant leaf. </a:t>
            </a:r>
            <a:r>
              <a:rPr lang="en-US" sz="1000" b="1" dirty="0">
                <a:solidFill>
                  <a:srgbClr val="273239"/>
                </a:solidFill>
                <a:highlight>
                  <a:srgbClr val="FFFFFF"/>
                </a:highlight>
                <a:latin typeface="+mn-lt"/>
              </a:rPr>
              <a:t>Red-Black Tree of height h has black-height &gt;= h/2</a:t>
            </a:r>
            <a:r>
              <a:rPr lang="en-US" sz="1000" dirty="0">
                <a:solidFill>
                  <a:srgbClr val="273239"/>
                </a:solidFill>
                <a:highlight>
                  <a:srgbClr val="FFFFFF"/>
                </a:highlight>
                <a:latin typeface="+mn-lt"/>
              </a:rPr>
              <a:t>. </a:t>
            </a:r>
          </a:p>
          <a:p>
            <a:pPr marL="146050" marR="228600" lvl="0" algn="l" rtl="0">
              <a:lnSpc>
                <a:spcPct val="120000"/>
              </a:lnSpc>
              <a:spcBef>
                <a:spcPts val="0"/>
              </a:spcBef>
              <a:spcAft>
                <a:spcPts val="0"/>
              </a:spcAft>
              <a:buClr>
                <a:srgbClr val="161616"/>
              </a:buClr>
              <a:buSzPts val="1300"/>
            </a:pPr>
            <a:endParaRPr lang="en-US" sz="1000" dirty="0">
              <a:solidFill>
                <a:srgbClr val="273239"/>
              </a:solidFill>
              <a:highlight>
                <a:srgbClr val="F9F9F9"/>
              </a:highlight>
              <a:latin typeface="+mn-lt"/>
            </a:endParaRPr>
          </a:p>
          <a:p>
            <a:pPr marL="146050" marR="228600" lvl="0" algn="l" rtl="0">
              <a:lnSpc>
                <a:spcPct val="120000"/>
              </a:lnSpc>
              <a:spcBef>
                <a:spcPts val="0"/>
              </a:spcBef>
              <a:spcAft>
                <a:spcPts val="0"/>
              </a:spcAft>
              <a:buClr>
                <a:srgbClr val="273239"/>
              </a:buClr>
              <a:buSzPts val="1300"/>
            </a:pPr>
            <a:r>
              <a:rPr lang="en-US" sz="1000" b="1" dirty="0">
                <a:solidFill>
                  <a:srgbClr val="273239"/>
                </a:solidFill>
                <a:highlight>
                  <a:srgbClr val="FFFFFF"/>
                </a:highlight>
                <a:latin typeface="+mn-lt"/>
              </a:rPr>
              <a:t>Every Red Black Tree with n nodes has height &lt;= 2Log2(n+1).</a:t>
            </a:r>
            <a:endParaRPr lang="en-US" sz="1000" b="1" dirty="0">
              <a:solidFill>
                <a:srgbClr val="273239"/>
              </a:solidFill>
              <a:highlight>
                <a:srgbClr val="F9F9F9"/>
              </a:highlight>
              <a:latin typeface="+mn-lt"/>
            </a:endParaRPr>
          </a:p>
          <a:p>
            <a:endParaRPr lang="en-IN" dirty="0"/>
          </a:p>
        </p:txBody>
      </p:sp>
      <p:sp>
        <p:nvSpPr>
          <p:cNvPr id="7" name="TextBox 6">
            <a:extLst>
              <a:ext uri="{FF2B5EF4-FFF2-40B4-BE49-F238E27FC236}">
                <a16:creationId xmlns:a16="http://schemas.microsoft.com/office/drawing/2014/main" id="{6D2B61C8-11A2-484C-BEED-9F6FE60E63EE}"/>
              </a:ext>
            </a:extLst>
          </p:cNvPr>
          <p:cNvSpPr txBox="1"/>
          <p:nvPr/>
        </p:nvSpPr>
        <p:spPr>
          <a:xfrm>
            <a:off x="250113" y="812736"/>
            <a:ext cx="2074405" cy="246221"/>
          </a:xfrm>
          <a:prstGeom prst="rect">
            <a:avLst/>
          </a:prstGeom>
          <a:noFill/>
        </p:spPr>
        <p:txBody>
          <a:bodyPr wrap="square" rtlCol="0">
            <a:spAutoFit/>
          </a:bodyPr>
          <a:lstStyle/>
          <a:p>
            <a:r>
              <a:rPr lang="en-IN" sz="1000" dirty="0"/>
              <a:t>Each node is either red or black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 grpId="0" animBg="1"/>
      <p:bldP spid="64" grpId="0" animBg="1"/>
      <p:bldP spid="65" grpId="0" animBg="1"/>
      <p:bldP spid="66" grpId="0" animBg="1"/>
      <p:bldP spid="67" grpId="0" animBg="1"/>
      <p:bldP spid="68" grpId="0" animBg="1"/>
      <p:bldP spid="70" grpId="0" animBg="1"/>
      <p:bldP spid="71" grpId="0" animBg="1"/>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660"/>
        <p:cNvGrpSpPr/>
        <p:nvPr/>
      </p:nvGrpSpPr>
      <p:grpSpPr>
        <a:xfrm>
          <a:off x="0" y="0"/>
          <a:ext cx="0" cy="0"/>
          <a:chOff x="0" y="0"/>
          <a:chExt cx="0" cy="0"/>
        </a:xfrm>
      </p:grpSpPr>
      <p:sp>
        <p:nvSpPr>
          <p:cNvPr id="661" name="Google Shape;661;p43"/>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62" name="Google Shape;662;p43"/>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63" name="Google Shape;663;p43"/>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64" name="Google Shape;664;p43"/>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65" name="Google Shape;665;p43"/>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66" name="Google Shape;666;p43"/>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67" name="Google Shape;667;p43"/>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68" name="Google Shape;668;p43"/>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30</a:t>
            </a:fld>
            <a:endParaRPr/>
          </a:p>
        </p:txBody>
      </p:sp>
      <p:sp>
        <p:nvSpPr>
          <p:cNvPr id="669" name="Google Shape;669;p43"/>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pic>
        <p:nvPicPr>
          <p:cNvPr id="670" name="Google Shape;670;p43"/>
          <p:cNvPicPr preferRelativeResize="0"/>
          <p:nvPr/>
        </p:nvPicPr>
        <p:blipFill>
          <a:blip r:embed="rId4">
            <a:alphaModFix/>
          </a:blip>
          <a:stretch>
            <a:fillRect/>
          </a:stretch>
        </p:blipFill>
        <p:spPr>
          <a:xfrm>
            <a:off x="1051238" y="1151725"/>
            <a:ext cx="2257425" cy="1104900"/>
          </a:xfrm>
          <a:prstGeom prst="rect">
            <a:avLst/>
          </a:prstGeom>
          <a:noFill/>
          <a:ln>
            <a:noFill/>
          </a:ln>
        </p:spPr>
      </p:pic>
      <p:sp>
        <p:nvSpPr>
          <p:cNvPr id="671" name="Google Shape;671;p43"/>
          <p:cNvSpPr txBox="1"/>
          <p:nvPr/>
        </p:nvSpPr>
        <p:spPr>
          <a:xfrm>
            <a:off x="1127850" y="766825"/>
            <a:ext cx="1945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Case 1: z has no child</a:t>
            </a:r>
            <a:endParaRPr sz="1300"/>
          </a:p>
        </p:txBody>
      </p:sp>
      <p:pic>
        <p:nvPicPr>
          <p:cNvPr id="672" name="Google Shape;672;p43"/>
          <p:cNvPicPr preferRelativeResize="0"/>
          <p:nvPr/>
        </p:nvPicPr>
        <p:blipFill rotWithShape="1">
          <a:blip r:embed="rId5">
            <a:alphaModFix/>
          </a:blip>
          <a:srcRect b="15519"/>
          <a:stretch/>
        </p:blipFill>
        <p:spPr>
          <a:xfrm>
            <a:off x="4970800" y="930773"/>
            <a:ext cx="2952750" cy="1585200"/>
          </a:xfrm>
          <a:prstGeom prst="rect">
            <a:avLst/>
          </a:prstGeom>
          <a:noFill/>
          <a:ln>
            <a:noFill/>
          </a:ln>
        </p:spPr>
      </p:pic>
      <p:sp>
        <p:nvSpPr>
          <p:cNvPr id="673" name="Google Shape;673;p43"/>
          <p:cNvSpPr txBox="1"/>
          <p:nvPr/>
        </p:nvSpPr>
        <p:spPr>
          <a:xfrm>
            <a:off x="4970800" y="759175"/>
            <a:ext cx="30738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Case 2: z has either left or right child</a:t>
            </a:r>
            <a:endParaRPr sz="1300"/>
          </a:p>
        </p:txBody>
      </p:sp>
      <p:pic>
        <p:nvPicPr>
          <p:cNvPr id="674" name="Google Shape;674;p43"/>
          <p:cNvPicPr preferRelativeResize="0"/>
          <p:nvPr/>
        </p:nvPicPr>
        <p:blipFill>
          <a:blip r:embed="rId6">
            <a:alphaModFix/>
          </a:blip>
          <a:stretch>
            <a:fillRect/>
          </a:stretch>
        </p:blipFill>
        <p:spPr>
          <a:xfrm>
            <a:off x="2339399" y="3238424"/>
            <a:ext cx="4465200" cy="1771300"/>
          </a:xfrm>
          <a:prstGeom prst="rect">
            <a:avLst/>
          </a:prstGeom>
          <a:noFill/>
          <a:ln>
            <a:noFill/>
          </a:ln>
        </p:spPr>
      </p:pic>
      <p:sp>
        <p:nvSpPr>
          <p:cNvPr id="675" name="Google Shape;675;p43"/>
          <p:cNvSpPr txBox="1"/>
          <p:nvPr/>
        </p:nvSpPr>
        <p:spPr>
          <a:xfrm>
            <a:off x="2830500" y="2866125"/>
            <a:ext cx="34830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a:t>Case 3: z has both right and left children</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679"/>
        <p:cNvGrpSpPr/>
        <p:nvPr/>
      </p:nvGrpSpPr>
      <p:grpSpPr>
        <a:xfrm>
          <a:off x="0" y="0"/>
          <a:ext cx="0" cy="0"/>
          <a:chOff x="0" y="0"/>
          <a:chExt cx="0" cy="0"/>
        </a:xfrm>
      </p:grpSpPr>
      <p:sp>
        <p:nvSpPr>
          <p:cNvPr id="680" name="Google Shape;680;p44"/>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1" name="Google Shape;681;p44"/>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2" name="Google Shape;682;p44"/>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3" name="Google Shape;683;p4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4" name="Google Shape;684;p44"/>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85" name="Google Shape;685;p44"/>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686" name="Google Shape;686;p44"/>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687" name="Google Shape;687;p44"/>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31</a:t>
            </a:fld>
            <a:endParaRPr/>
          </a:p>
        </p:txBody>
      </p:sp>
      <p:sp>
        <p:nvSpPr>
          <p:cNvPr id="688" name="Google Shape;688;p44"/>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689" name="Google Shape;689;p44"/>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690" name="Google Shape;690;p44"/>
          <p:cNvSpPr txBox="1"/>
          <p:nvPr/>
        </p:nvSpPr>
        <p:spPr>
          <a:xfrm>
            <a:off x="464588" y="617150"/>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to maintain red-black property after deletion(continued)</a:t>
            </a:r>
            <a:endParaRPr b="1" u="sng"/>
          </a:p>
        </p:txBody>
      </p:sp>
      <p:sp>
        <p:nvSpPr>
          <p:cNvPr id="691" name="Google Shape;691;p44"/>
          <p:cNvSpPr txBox="1"/>
          <p:nvPr/>
        </p:nvSpPr>
        <p:spPr>
          <a:xfrm>
            <a:off x="414600" y="1136325"/>
            <a:ext cx="8314800" cy="3052800"/>
          </a:xfrm>
          <a:prstGeom prst="rect">
            <a:avLst/>
          </a:prstGeom>
          <a:noFill/>
          <a:ln>
            <a:noFill/>
          </a:ln>
        </p:spPr>
        <p:txBody>
          <a:bodyPr spcFirstLastPara="1" wrap="square" lIns="91425" tIns="91425" rIns="91425" bIns="91425" anchor="t" anchorCtr="0">
            <a:spAutoFit/>
          </a:bodyPr>
          <a:lstStyle/>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Do the following until the x is not the root of the tree and the color of x is BLACK</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If x is the left child of its parent then,</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Assign w to the sibling of x.</a:t>
            </a:r>
            <a:endParaRPr sz="1300">
              <a:solidFill>
                <a:schemeClr val="dk1"/>
              </a:solidFill>
              <a:highlight>
                <a:srgbClr val="F9FAFC"/>
              </a:highlight>
            </a:endParaRPr>
          </a:p>
          <a:p>
            <a:pPr marL="914400" lvl="1" indent="-311150" algn="l" rtl="0">
              <a:lnSpc>
                <a:spcPct val="166666"/>
              </a:lnSpc>
              <a:spcBef>
                <a:spcPts val="0"/>
              </a:spcBef>
              <a:spcAft>
                <a:spcPts val="0"/>
              </a:spcAft>
              <a:buClr>
                <a:schemeClr val="dk1"/>
              </a:buClr>
              <a:buSzPts val="1300"/>
              <a:buAutoNum type="alphaLcPeriod"/>
            </a:pPr>
            <a:r>
              <a:rPr lang="en" sz="1300">
                <a:solidFill>
                  <a:schemeClr val="dk1"/>
                </a:solidFill>
                <a:highlight>
                  <a:srgbClr val="F9FAFC"/>
                </a:highlight>
              </a:rPr>
              <a:t>If the right child of parent of x is RED,</a:t>
            </a:r>
            <a:br>
              <a:rPr lang="en" sz="1300">
                <a:solidFill>
                  <a:schemeClr val="dk1"/>
                </a:solidFill>
                <a:highlight>
                  <a:srgbClr val="F9FAFC"/>
                </a:highlight>
              </a:rPr>
            </a:br>
            <a:r>
              <a:rPr lang="en" sz="1300">
                <a:solidFill>
                  <a:schemeClr val="dk1"/>
                </a:solidFill>
                <a:highlight>
                  <a:srgbClr val="F9FAFC"/>
                </a:highlight>
              </a:rPr>
              <a:t>Case-I:</a:t>
            </a:r>
            <a:endParaRPr sz="1300">
              <a:solidFill>
                <a:schemeClr val="dk1"/>
              </a:solidFill>
              <a:highlight>
                <a:srgbClr val="F9FAFC"/>
              </a:highlight>
            </a:endParaRPr>
          </a:p>
          <a:p>
            <a:pPr marL="1371600" lvl="2" indent="-311150" algn="l" rtl="0">
              <a:lnSpc>
                <a:spcPct val="166666"/>
              </a:lnSpc>
              <a:spcBef>
                <a:spcPts val="0"/>
              </a:spcBef>
              <a:spcAft>
                <a:spcPts val="0"/>
              </a:spcAft>
              <a:buClr>
                <a:schemeClr val="dk1"/>
              </a:buClr>
              <a:buSzPts val="1300"/>
              <a:buAutoNum type="romanLcPeriod"/>
            </a:pPr>
            <a:r>
              <a:rPr lang="en" sz="1300">
                <a:solidFill>
                  <a:schemeClr val="dk1"/>
                </a:solidFill>
                <a:highlight>
                  <a:srgbClr val="F9FAFC"/>
                </a:highlight>
              </a:rPr>
              <a:t>Set the color of the right child of the parent of x as BLACK.</a:t>
            </a:r>
            <a:endParaRPr sz="1300">
              <a:solidFill>
                <a:schemeClr val="dk1"/>
              </a:solidFill>
              <a:highlight>
                <a:srgbClr val="F9FAFC"/>
              </a:highlight>
            </a:endParaRPr>
          </a:p>
          <a:p>
            <a:pPr marL="1371600" lvl="2" indent="-311150" algn="l" rtl="0">
              <a:lnSpc>
                <a:spcPct val="166666"/>
              </a:lnSpc>
              <a:spcBef>
                <a:spcPts val="0"/>
              </a:spcBef>
              <a:spcAft>
                <a:spcPts val="0"/>
              </a:spcAft>
              <a:buClr>
                <a:schemeClr val="dk1"/>
              </a:buClr>
              <a:buSzPts val="1300"/>
              <a:buAutoNum type="romanLcPeriod"/>
            </a:pPr>
            <a:r>
              <a:rPr lang="en" sz="1300">
                <a:solidFill>
                  <a:schemeClr val="dk1"/>
                </a:solidFill>
                <a:highlight>
                  <a:srgbClr val="F9FAFC"/>
                </a:highlight>
              </a:rPr>
              <a:t>Set the color of the parent of x as RED.</a:t>
            </a:r>
            <a:endParaRPr sz="1300">
              <a:solidFill>
                <a:schemeClr val="dk1"/>
              </a:solidFill>
              <a:highlight>
                <a:srgbClr val="F9FAFC"/>
              </a:highlight>
            </a:endParaRPr>
          </a:p>
          <a:p>
            <a:pPr marL="1371600" lvl="2" indent="-311150" algn="l" rtl="0">
              <a:lnSpc>
                <a:spcPct val="166666"/>
              </a:lnSpc>
              <a:spcBef>
                <a:spcPts val="0"/>
              </a:spcBef>
              <a:spcAft>
                <a:spcPts val="0"/>
              </a:spcAft>
              <a:buClr>
                <a:schemeClr val="dk1"/>
              </a:buClr>
              <a:buSzPts val="1300"/>
              <a:buAutoNum type="romanLcPeriod"/>
            </a:pPr>
            <a:r>
              <a:rPr lang="en" sz="1300">
                <a:solidFill>
                  <a:schemeClr val="dk1"/>
                </a:solidFill>
                <a:highlight>
                  <a:srgbClr val="F9FAFC"/>
                </a:highlight>
              </a:rPr>
              <a:t>Left-Rotate the parent of x.</a:t>
            </a:r>
            <a:endParaRPr sz="1300">
              <a:solidFill>
                <a:schemeClr val="dk1"/>
              </a:solidFill>
              <a:highlight>
                <a:srgbClr val="F9FAFC"/>
              </a:highlight>
            </a:endParaRPr>
          </a:p>
          <a:p>
            <a:pPr marL="1371600" lvl="2" indent="-311150" algn="l" rtl="0">
              <a:lnSpc>
                <a:spcPct val="166666"/>
              </a:lnSpc>
              <a:spcBef>
                <a:spcPts val="0"/>
              </a:spcBef>
              <a:spcAft>
                <a:spcPts val="0"/>
              </a:spcAft>
              <a:buClr>
                <a:schemeClr val="dk1"/>
              </a:buClr>
              <a:buSzPts val="1300"/>
              <a:buAutoNum type="romanLcPeriod"/>
            </a:pPr>
            <a:r>
              <a:rPr lang="en" sz="1300">
                <a:solidFill>
                  <a:schemeClr val="dk1"/>
                </a:solidFill>
                <a:highlight>
                  <a:srgbClr val="F9FAFC"/>
                </a:highlight>
              </a:rPr>
              <a:t>Assign the rightChild of the parent of x to w.</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695"/>
        <p:cNvGrpSpPr/>
        <p:nvPr/>
      </p:nvGrpSpPr>
      <p:grpSpPr>
        <a:xfrm>
          <a:off x="0" y="0"/>
          <a:ext cx="0" cy="0"/>
          <a:chOff x="0" y="0"/>
          <a:chExt cx="0" cy="0"/>
        </a:xfrm>
      </p:grpSpPr>
      <p:sp>
        <p:nvSpPr>
          <p:cNvPr id="696" name="Google Shape;696;p45"/>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97" name="Google Shape;697;p45"/>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98" name="Google Shape;698;p45"/>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699" name="Google Shape;699;p4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00" name="Google Shape;700;p45"/>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01" name="Google Shape;701;p45"/>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02" name="Google Shape;702;p45"/>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03" name="Google Shape;703;p45"/>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32</a:t>
            </a:fld>
            <a:endParaRPr/>
          </a:p>
        </p:txBody>
      </p:sp>
      <p:sp>
        <p:nvSpPr>
          <p:cNvPr id="704" name="Google Shape;704;p45"/>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05" name="Google Shape;705;p45"/>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06" name="Google Shape;706;p45"/>
          <p:cNvSpPr txBox="1"/>
          <p:nvPr/>
        </p:nvSpPr>
        <p:spPr>
          <a:xfrm>
            <a:off x="464588" y="617150"/>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to maintain red-black property after deletion (continued)</a:t>
            </a:r>
            <a:endParaRPr b="1" u="sng"/>
          </a:p>
        </p:txBody>
      </p:sp>
      <p:sp>
        <p:nvSpPr>
          <p:cNvPr id="707" name="Google Shape;707;p45"/>
          <p:cNvSpPr txBox="1"/>
          <p:nvPr/>
        </p:nvSpPr>
        <p:spPr>
          <a:xfrm>
            <a:off x="391200" y="1017350"/>
            <a:ext cx="8229600" cy="398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c.If the color of both the right and the leftChild of w is BLACK</a:t>
            </a:r>
            <a:endParaRPr sz="1300"/>
          </a:p>
          <a:p>
            <a:pPr marL="0" lvl="0" indent="0" algn="l" rtl="0">
              <a:spcBef>
                <a:spcPts val="0"/>
              </a:spcBef>
              <a:spcAft>
                <a:spcPts val="0"/>
              </a:spcAft>
              <a:buNone/>
            </a:pPr>
            <a:r>
              <a:rPr lang="en" sz="1300"/>
              <a:t>   </a:t>
            </a:r>
            <a:r>
              <a:rPr lang="en" sz="1300">
                <a:solidFill>
                  <a:schemeClr val="dk1"/>
                </a:solidFill>
                <a:highlight>
                  <a:srgbClr val="F9FAFC"/>
                </a:highlight>
              </a:rPr>
              <a:t>Case-II:</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i.Set the color of w as RED</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ii.Set the color of w as RED</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d.Else if the color of the rightChild of w is BLACK</a:t>
            </a:r>
            <a:br>
              <a:rPr lang="en" sz="1300">
                <a:solidFill>
                  <a:schemeClr val="dk1"/>
                </a:solidFill>
                <a:highlight>
                  <a:srgbClr val="F9FAFC"/>
                </a:highlight>
              </a:rPr>
            </a:br>
            <a:r>
              <a:rPr lang="en" sz="1300">
                <a:solidFill>
                  <a:schemeClr val="dk1"/>
                </a:solidFill>
                <a:highlight>
                  <a:srgbClr val="F9FAFC"/>
                </a:highlight>
              </a:rPr>
              <a:t>   Case-III</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i.Set the color of the leftChild of w as BLACK</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ii.Set the color of w as RED</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iii.Right-Rotate w.</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iv.Assign the rightChild of the parent of x to w.</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e.If any of the above cases do not occur, then do the following.</a:t>
            </a:r>
            <a:br>
              <a:rPr lang="en" sz="1300">
                <a:solidFill>
                  <a:schemeClr val="dk1"/>
                </a:solidFill>
                <a:highlight>
                  <a:srgbClr val="F9FAFC"/>
                </a:highlight>
              </a:rPr>
            </a:br>
            <a:r>
              <a:rPr lang="en" sz="1300">
                <a:solidFill>
                  <a:schemeClr val="dk1"/>
                </a:solidFill>
                <a:highlight>
                  <a:srgbClr val="F9FAFC"/>
                </a:highlight>
              </a:rPr>
              <a:t>    Case-IV</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i.Set the color of w as the color of the parent of x.</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ii.Set the color of the parent of x as BLACK.</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iii.Set the color of the right child of w as BLACK.</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iv.Left-Rotate the parent of x.</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v.Set x as the root of the tree.</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3.Else the same as above with right changed to left and vice versa.</a:t>
            </a:r>
            <a:endParaRPr sz="1300">
              <a:solidFill>
                <a:schemeClr val="dk1"/>
              </a:solidFill>
              <a:highlight>
                <a:srgbClr val="F9FAFC"/>
              </a:highlight>
            </a:endParaRPr>
          </a:p>
          <a:p>
            <a:pPr marL="0" lvl="0" indent="0" algn="l" rtl="0">
              <a:lnSpc>
                <a:spcPct val="166666"/>
              </a:lnSpc>
              <a:spcBef>
                <a:spcPts val="0"/>
              </a:spcBef>
              <a:spcAft>
                <a:spcPts val="4500"/>
              </a:spcAft>
              <a:buNone/>
            </a:pPr>
            <a:r>
              <a:rPr lang="en" sz="1300">
                <a:solidFill>
                  <a:schemeClr val="dk1"/>
                </a:solidFill>
                <a:highlight>
                  <a:srgbClr val="F9FAFC"/>
                </a:highlight>
              </a:rPr>
              <a:t>4.Set the color of x as BLACK.</a:t>
            </a:r>
            <a:endParaRPr sz="1300">
              <a:solidFill>
                <a:schemeClr val="dk1"/>
              </a:solidFill>
              <a:highlight>
                <a:srgbClr val="F9FAFC"/>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711"/>
        <p:cNvGrpSpPr/>
        <p:nvPr/>
      </p:nvGrpSpPr>
      <p:grpSpPr>
        <a:xfrm>
          <a:off x="0" y="0"/>
          <a:ext cx="0" cy="0"/>
          <a:chOff x="0" y="0"/>
          <a:chExt cx="0" cy="0"/>
        </a:xfrm>
      </p:grpSpPr>
      <p:sp>
        <p:nvSpPr>
          <p:cNvPr id="712" name="Google Shape;712;p46"/>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13" name="Google Shape;713;p46"/>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14" name="Google Shape;714;p46"/>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15" name="Google Shape;715;p46"/>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16" name="Google Shape;716;p46"/>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17" name="Google Shape;717;p46"/>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18" name="Google Shape;718;p46"/>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19" name="Google Shape;719;p46"/>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33</a:t>
            </a:fld>
            <a:endParaRPr/>
          </a:p>
        </p:txBody>
      </p:sp>
      <p:sp>
        <p:nvSpPr>
          <p:cNvPr id="720" name="Google Shape;720;p46"/>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21" name="Google Shape;721;p46"/>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22" name="Google Shape;722;p46"/>
          <p:cNvSpPr txBox="1"/>
          <p:nvPr/>
        </p:nvSpPr>
        <p:spPr>
          <a:xfrm>
            <a:off x="464588" y="617150"/>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Algorithm to maintain red-black property after deletion</a:t>
            </a:r>
            <a:endParaRPr b="1" u="sng"/>
          </a:p>
        </p:txBody>
      </p:sp>
      <p:sp>
        <p:nvSpPr>
          <p:cNvPr id="723" name="Google Shape;723;p46"/>
          <p:cNvSpPr txBox="1"/>
          <p:nvPr/>
        </p:nvSpPr>
        <p:spPr>
          <a:xfrm>
            <a:off x="414600" y="1017350"/>
            <a:ext cx="8314800" cy="3668400"/>
          </a:xfrm>
          <a:prstGeom prst="rect">
            <a:avLst/>
          </a:prstGeom>
          <a:noFill/>
          <a:ln>
            <a:noFill/>
          </a:ln>
        </p:spPr>
        <p:txBody>
          <a:bodyPr spcFirstLastPara="1" wrap="square" lIns="91425" tIns="91425" rIns="91425" bIns="91425" anchor="t" anchorCtr="0">
            <a:spAutoFit/>
          </a:bodyPr>
          <a:lstStyle/>
          <a:p>
            <a:pPr marL="0" lvl="0" indent="0" algn="l" rtl="0">
              <a:lnSpc>
                <a:spcPct val="166666"/>
              </a:lnSpc>
              <a:spcBef>
                <a:spcPts val="0"/>
              </a:spcBef>
              <a:spcAft>
                <a:spcPts val="0"/>
              </a:spcAft>
              <a:buClr>
                <a:schemeClr val="dk1"/>
              </a:buClr>
              <a:buSzPts val="1100"/>
              <a:buFont typeface="Arial"/>
              <a:buNone/>
            </a:pPr>
            <a:r>
              <a:rPr lang="en" sz="1300">
                <a:solidFill>
                  <a:schemeClr val="dk1"/>
                </a:solidFill>
                <a:highlight>
                  <a:srgbClr val="F9FAFC"/>
                </a:highlight>
              </a:rPr>
              <a:t>This algorithm is implemented when a black node is deleted because it </a:t>
            </a:r>
            <a:r>
              <a:rPr lang="en" sz="1300">
                <a:solidFill>
                  <a:srgbClr val="FF9900"/>
                </a:solidFill>
                <a:highlight>
                  <a:srgbClr val="F9FAFC"/>
                </a:highlight>
              </a:rPr>
              <a:t>violates the black depth </a:t>
            </a:r>
            <a:r>
              <a:rPr lang="en" sz="1300">
                <a:solidFill>
                  <a:schemeClr val="dk1"/>
                </a:solidFill>
                <a:highlight>
                  <a:srgbClr val="F9FAFC"/>
                </a:highlight>
              </a:rPr>
              <a:t>property of the red-black tree.</a:t>
            </a:r>
            <a:endParaRPr sz="1300">
              <a:solidFill>
                <a:schemeClr val="dk1"/>
              </a:solidFill>
              <a:highlight>
                <a:srgbClr val="F9FAFC"/>
              </a:highlight>
            </a:endParaRPr>
          </a:p>
          <a:p>
            <a:pPr marL="0" lvl="0" indent="0" algn="l" rtl="0">
              <a:lnSpc>
                <a:spcPct val="166666"/>
              </a:lnSpc>
              <a:spcBef>
                <a:spcPts val="1200"/>
              </a:spcBef>
              <a:spcAft>
                <a:spcPts val="0"/>
              </a:spcAft>
              <a:buClr>
                <a:schemeClr val="dk1"/>
              </a:buClr>
              <a:buSzPts val="1100"/>
              <a:buFont typeface="Arial"/>
              <a:buNone/>
            </a:pPr>
            <a:r>
              <a:rPr lang="en" sz="1300">
                <a:solidFill>
                  <a:schemeClr val="dk1"/>
                </a:solidFill>
                <a:highlight>
                  <a:srgbClr val="F9FAFC"/>
                </a:highlight>
              </a:rPr>
              <a:t>This violation is corrected by assuming that node x (which is occupying y's original position) has an extra black. This makes node x either doubly black or black-and-red. This violates the red-black properties.</a:t>
            </a:r>
            <a:endParaRPr sz="1300">
              <a:solidFill>
                <a:schemeClr val="dk1"/>
              </a:solidFill>
              <a:highlight>
                <a:srgbClr val="F9FAFC"/>
              </a:highlight>
            </a:endParaRPr>
          </a:p>
          <a:p>
            <a:pPr marL="0" lvl="0" indent="0" algn="l" rtl="0">
              <a:lnSpc>
                <a:spcPct val="166666"/>
              </a:lnSpc>
              <a:spcBef>
                <a:spcPts val="1200"/>
              </a:spcBef>
              <a:spcAft>
                <a:spcPts val="0"/>
              </a:spcAft>
              <a:buClr>
                <a:schemeClr val="dk1"/>
              </a:buClr>
              <a:buSzPts val="1100"/>
              <a:buFont typeface="Arial"/>
              <a:buNone/>
            </a:pPr>
            <a:endParaRPr sz="1300">
              <a:solidFill>
                <a:schemeClr val="dk1"/>
              </a:solidFill>
              <a:highlight>
                <a:srgbClr val="F9FAFC"/>
              </a:highlight>
            </a:endParaRPr>
          </a:p>
          <a:p>
            <a:pPr marL="0" lvl="0" indent="0" algn="l" rtl="0">
              <a:lnSpc>
                <a:spcPct val="166666"/>
              </a:lnSpc>
              <a:spcBef>
                <a:spcPts val="1200"/>
              </a:spcBef>
              <a:spcAft>
                <a:spcPts val="0"/>
              </a:spcAft>
              <a:buClr>
                <a:schemeClr val="dk1"/>
              </a:buClr>
              <a:buSzPts val="1100"/>
              <a:buFont typeface="Arial"/>
              <a:buNone/>
            </a:pPr>
            <a:r>
              <a:rPr lang="en" sz="1300">
                <a:solidFill>
                  <a:schemeClr val="dk1"/>
                </a:solidFill>
                <a:highlight>
                  <a:srgbClr val="F9FAFC"/>
                </a:highlight>
              </a:rPr>
              <a:t>The extra black has to be removed</a:t>
            </a:r>
            <a:endParaRPr sz="1300">
              <a:solidFill>
                <a:schemeClr val="dk1"/>
              </a:solidFill>
              <a:highlight>
                <a:srgbClr val="F9FAFC"/>
              </a:highlight>
            </a:endParaRPr>
          </a:p>
          <a:p>
            <a:pPr marL="457200" lvl="0" indent="-311150" algn="l" rtl="0">
              <a:lnSpc>
                <a:spcPct val="166666"/>
              </a:lnSpc>
              <a:spcBef>
                <a:spcPts val="1200"/>
              </a:spcBef>
              <a:spcAft>
                <a:spcPts val="0"/>
              </a:spcAft>
              <a:buClr>
                <a:schemeClr val="dk1"/>
              </a:buClr>
              <a:buSzPts val="1300"/>
              <a:buAutoNum type="arabicPeriod"/>
            </a:pPr>
            <a:r>
              <a:rPr lang="en" sz="1300">
                <a:solidFill>
                  <a:srgbClr val="333333"/>
                </a:solidFill>
                <a:highlight>
                  <a:srgbClr val="FFFFFF"/>
                </a:highlight>
              </a:rPr>
              <a:t>If </a:t>
            </a:r>
            <a:r>
              <a:rPr lang="en" sz="1300" i="1">
                <a:solidFill>
                  <a:srgbClr val="333333"/>
                </a:solidFill>
                <a:highlight>
                  <a:srgbClr val="FFFFFF"/>
                </a:highlight>
              </a:rPr>
              <a:t>x</a:t>
            </a:r>
            <a:r>
              <a:rPr lang="en" sz="1300">
                <a:solidFill>
                  <a:srgbClr val="333333"/>
                </a:solidFill>
                <a:highlight>
                  <a:srgbClr val="FFFFFF"/>
                </a:highlight>
              </a:rPr>
              <a:t> is red and black, we can simply color it black and this will fix the violation</a:t>
            </a:r>
            <a:endParaRPr sz="1300">
              <a:solidFill>
                <a:srgbClr val="333333"/>
              </a:solidFill>
              <a:highlight>
                <a:srgbClr val="FFFFFF"/>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rgbClr val="333333"/>
                </a:solidFill>
                <a:highlight>
                  <a:srgbClr val="FFFFFF"/>
                </a:highlight>
              </a:rPr>
              <a:t>If </a:t>
            </a:r>
            <a:r>
              <a:rPr lang="en" sz="1300" i="1">
                <a:solidFill>
                  <a:srgbClr val="333333"/>
                </a:solidFill>
                <a:highlight>
                  <a:srgbClr val="FFFFFF"/>
                </a:highlight>
              </a:rPr>
              <a:t>x</a:t>
            </a:r>
            <a:r>
              <a:rPr lang="en" sz="1300">
                <a:solidFill>
                  <a:srgbClr val="333333"/>
                </a:solidFill>
                <a:highlight>
                  <a:srgbClr val="FFFFFF"/>
                </a:highlight>
              </a:rPr>
              <a:t> is doubly black and the root, we can simply remove one extra black</a:t>
            </a:r>
            <a:endParaRPr sz="1300">
              <a:solidFill>
                <a:schemeClr val="dk1"/>
              </a:solidFill>
              <a:highlight>
                <a:srgbClr val="F9FAFC"/>
              </a:highlight>
            </a:endParaRPr>
          </a:p>
          <a:p>
            <a:pPr marL="457200" lvl="0" indent="-311150" algn="l" rtl="0">
              <a:lnSpc>
                <a:spcPct val="166666"/>
              </a:lnSpc>
              <a:spcBef>
                <a:spcPts val="0"/>
              </a:spcBef>
              <a:spcAft>
                <a:spcPts val="0"/>
              </a:spcAft>
              <a:buClr>
                <a:schemeClr val="dk1"/>
              </a:buClr>
              <a:buSzPts val="1300"/>
              <a:buAutoNum type="arabicPeriod"/>
            </a:pPr>
            <a:r>
              <a:rPr lang="en" sz="1300">
                <a:solidFill>
                  <a:schemeClr val="dk1"/>
                </a:solidFill>
                <a:highlight>
                  <a:srgbClr val="F9FAFC"/>
                </a:highlight>
              </a:rPr>
              <a:t>If x is doubly black and not the root then suitable rotations and recoloring are performed.</a:t>
            </a:r>
            <a:endParaRPr sz="1300"/>
          </a:p>
        </p:txBody>
      </p:sp>
      <p:pic>
        <p:nvPicPr>
          <p:cNvPr id="724" name="Google Shape;724;p46"/>
          <p:cNvPicPr preferRelativeResize="0"/>
          <p:nvPr/>
        </p:nvPicPr>
        <p:blipFill>
          <a:blip r:embed="rId4">
            <a:alphaModFix/>
          </a:blip>
          <a:stretch>
            <a:fillRect/>
          </a:stretch>
        </p:blipFill>
        <p:spPr>
          <a:xfrm>
            <a:off x="3675750" y="2507038"/>
            <a:ext cx="2007700" cy="689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728"/>
        <p:cNvGrpSpPr/>
        <p:nvPr/>
      </p:nvGrpSpPr>
      <p:grpSpPr>
        <a:xfrm>
          <a:off x="0" y="0"/>
          <a:ext cx="0" cy="0"/>
          <a:chOff x="0" y="0"/>
          <a:chExt cx="0" cy="0"/>
        </a:xfrm>
      </p:grpSpPr>
      <p:sp>
        <p:nvSpPr>
          <p:cNvPr id="729" name="Google Shape;729;p47"/>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30" name="Google Shape;730;p47"/>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31" name="Google Shape;731;p47"/>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32" name="Google Shape;732;p47"/>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33" name="Google Shape;733;p47"/>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34" name="Google Shape;734;p47"/>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35" name="Google Shape;735;p47"/>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36" name="Google Shape;736;p47"/>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34</a:t>
            </a:fld>
            <a:endParaRPr/>
          </a:p>
        </p:txBody>
      </p:sp>
      <p:sp>
        <p:nvSpPr>
          <p:cNvPr id="737" name="Google Shape;737;p47"/>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38" name="Google Shape;738;p47"/>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39" name="Google Shape;739;p47"/>
          <p:cNvSpPr txBox="1"/>
          <p:nvPr/>
        </p:nvSpPr>
        <p:spPr>
          <a:xfrm>
            <a:off x="470975" y="656875"/>
            <a:ext cx="8427900" cy="16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1"/>
                </a:solidFill>
              </a:rPr>
              <a:t>There will be 4 cases (w is sibling of x)</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 sz="1300" i="1">
                <a:solidFill>
                  <a:schemeClr val="dk1"/>
                </a:solidFill>
                <a:highlight>
                  <a:srgbClr val="FFFFFF"/>
                </a:highlight>
              </a:rPr>
              <a:t>w</a:t>
            </a:r>
            <a:r>
              <a:rPr lang="en" sz="1300">
                <a:solidFill>
                  <a:schemeClr val="dk1"/>
                </a:solidFill>
                <a:highlight>
                  <a:srgbClr val="FFFFFF"/>
                </a:highlight>
              </a:rPr>
              <a:t> is red.</a:t>
            </a:r>
            <a:endParaRPr sz="1300">
              <a:solidFill>
                <a:schemeClr val="dk1"/>
              </a:solidFill>
              <a:highlight>
                <a:srgbClr val="FFFFFF"/>
              </a:highlight>
            </a:endParaRPr>
          </a:p>
          <a:p>
            <a:pPr marL="457200" lvl="0" indent="-311150" algn="l" rtl="0">
              <a:lnSpc>
                <a:spcPct val="115000"/>
              </a:lnSpc>
              <a:spcBef>
                <a:spcPts val="0"/>
              </a:spcBef>
              <a:spcAft>
                <a:spcPts val="0"/>
              </a:spcAft>
              <a:buClr>
                <a:schemeClr val="dk1"/>
              </a:buClr>
              <a:buSzPts val="1300"/>
              <a:buAutoNum type="arabicPeriod"/>
            </a:pPr>
            <a:r>
              <a:rPr lang="en" sz="1300" i="1">
                <a:solidFill>
                  <a:schemeClr val="dk1"/>
                </a:solidFill>
                <a:highlight>
                  <a:srgbClr val="FFFFFF"/>
                </a:highlight>
              </a:rPr>
              <a:t>w</a:t>
            </a:r>
            <a:r>
              <a:rPr lang="en" sz="1300">
                <a:solidFill>
                  <a:schemeClr val="dk1"/>
                </a:solidFill>
                <a:highlight>
                  <a:srgbClr val="FFFFFF"/>
                </a:highlight>
              </a:rPr>
              <a:t> is black and its both children are black.</a:t>
            </a:r>
            <a:endParaRPr sz="1300">
              <a:solidFill>
                <a:schemeClr val="dk1"/>
              </a:solidFill>
              <a:highlight>
                <a:srgbClr val="FFFFFF"/>
              </a:highlight>
            </a:endParaRPr>
          </a:p>
          <a:p>
            <a:pPr marL="457200" lvl="0" indent="-311150" algn="l" rtl="0">
              <a:lnSpc>
                <a:spcPct val="115000"/>
              </a:lnSpc>
              <a:spcBef>
                <a:spcPts val="0"/>
              </a:spcBef>
              <a:spcAft>
                <a:spcPts val="0"/>
              </a:spcAft>
              <a:buClr>
                <a:schemeClr val="dk1"/>
              </a:buClr>
              <a:buSzPts val="1300"/>
              <a:buAutoNum type="arabicPeriod"/>
            </a:pPr>
            <a:r>
              <a:rPr lang="en" sz="1300" i="1">
                <a:solidFill>
                  <a:schemeClr val="dk1"/>
                </a:solidFill>
                <a:highlight>
                  <a:srgbClr val="FFFFFF"/>
                </a:highlight>
              </a:rPr>
              <a:t>w</a:t>
            </a:r>
            <a:r>
              <a:rPr lang="en" sz="1300">
                <a:solidFill>
                  <a:schemeClr val="dk1"/>
                </a:solidFill>
                <a:highlight>
                  <a:srgbClr val="FFFFFF"/>
                </a:highlight>
              </a:rPr>
              <a:t> is black and its right child is black and left child is red.</a:t>
            </a:r>
            <a:endParaRPr sz="1300">
              <a:solidFill>
                <a:schemeClr val="dk1"/>
              </a:solidFill>
              <a:highlight>
                <a:srgbClr val="FFFFFF"/>
              </a:highlight>
            </a:endParaRPr>
          </a:p>
          <a:p>
            <a:pPr marL="457200" lvl="0" indent="-311150" algn="l" rtl="0">
              <a:lnSpc>
                <a:spcPct val="115000"/>
              </a:lnSpc>
              <a:spcBef>
                <a:spcPts val="0"/>
              </a:spcBef>
              <a:spcAft>
                <a:spcPts val="0"/>
              </a:spcAft>
              <a:buClr>
                <a:schemeClr val="dk1"/>
              </a:buClr>
              <a:buSzPts val="1300"/>
              <a:buAutoNum type="arabicPeriod"/>
            </a:pPr>
            <a:r>
              <a:rPr lang="en" sz="1300" i="1">
                <a:solidFill>
                  <a:schemeClr val="dk1"/>
                </a:solidFill>
                <a:highlight>
                  <a:srgbClr val="FFFFFF"/>
                </a:highlight>
              </a:rPr>
              <a:t>w</a:t>
            </a:r>
            <a:r>
              <a:rPr lang="en" sz="1300">
                <a:solidFill>
                  <a:schemeClr val="dk1"/>
                </a:solidFill>
                <a:highlight>
                  <a:srgbClr val="FFFFFF"/>
                </a:highlight>
              </a:rPr>
              <a:t> is black and its right child is red.</a:t>
            </a:r>
            <a:endParaRPr sz="1300">
              <a:solidFill>
                <a:schemeClr val="dk1"/>
              </a:solidFill>
              <a:highlight>
                <a:srgbClr val="FFFFFF"/>
              </a:highlight>
            </a:endParaRPr>
          </a:p>
          <a:p>
            <a:pPr marL="0" lvl="0" indent="0" algn="l" rtl="0">
              <a:lnSpc>
                <a:spcPct val="115000"/>
              </a:lnSpc>
              <a:spcBef>
                <a:spcPts val="800"/>
              </a:spcBef>
              <a:spcAft>
                <a:spcPts val="800"/>
              </a:spcAft>
              <a:buNone/>
            </a:pPr>
            <a:endParaRPr sz="1300">
              <a:solidFill>
                <a:schemeClr val="dk1"/>
              </a:solidFill>
              <a:highlight>
                <a:srgbClr val="FFFFFF"/>
              </a:highlight>
            </a:endParaRPr>
          </a:p>
        </p:txBody>
      </p:sp>
      <p:pic>
        <p:nvPicPr>
          <p:cNvPr id="740" name="Google Shape;740;p47"/>
          <p:cNvPicPr preferRelativeResize="0"/>
          <p:nvPr/>
        </p:nvPicPr>
        <p:blipFill>
          <a:blip r:embed="rId4">
            <a:alphaModFix/>
          </a:blip>
          <a:stretch>
            <a:fillRect/>
          </a:stretch>
        </p:blipFill>
        <p:spPr>
          <a:xfrm>
            <a:off x="850738" y="2103174"/>
            <a:ext cx="7668374" cy="2406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744"/>
        <p:cNvGrpSpPr/>
        <p:nvPr/>
      </p:nvGrpSpPr>
      <p:grpSpPr>
        <a:xfrm>
          <a:off x="0" y="0"/>
          <a:ext cx="0" cy="0"/>
          <a:chOff x="0" y="0"/>
          <a:chExt cx="0" cy="0"/>
        </a:xfrm>
      </p:grpSpPr>
      <p:sp>
        <p:nvSpPr>
          <p:cNvPr id="745" name="Google Shape;745;p48"/>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46" name="Google Shape;746;p48"/>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47" name="Google Shape;747;p48"/>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48" name="Google Shape;748;p48"/>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49" name="Google Shape;749;p48"/>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50" name="Google Shape;750;p48"/>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51" name="Google Shape;751;p48"/>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52" name="Google Shape;752;p48"/>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35</a:t>
            </a:fld>
            <a:endParaRPr/>
          </a:p>
        </p:txBody>
      </p:sp>
      <p:sp>
        <p:nvSpPr>
          <p:cNvPr id="753" name="Google Shape;753;p48"/>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54" name="Google Shape;754;p48"/>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55" name="Google Shape;755;p48"/>
          <p:cNvSpPr txBox="1"/>
          <p:nvPr/>
        </p:nvSpPr>
        <p:spPr>
          <a:xfrm>
            <a:off x="458350" y="669275"/>
            <a:ext cx="843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t>Case 1</a:t>
            </a:r>
            <a:r>
              <a:rPr lang="en" sz="1200"/>
              <a:t>: </a:t>
            </a:r>
            <a:r>
              <a:rPr lang="en" sz="1200">
                <a:solidFill>
                  <a:srgbClr val="333333"/>
                </a:solidFill>
                <a:highlight>
                  <a:srgbClr val="FFFFFF"/>
                </a:highlight>
              </a:rPr>
              <a:t>For the first case, we can switch the colors of </a:t>
            </a:r>
            <a:r>
              <a:rPr lang="en" sz="1200" i="1">
                <a:solidFill>
                  <a:srgbClr val="333333"/>
                </a:solidFill>
                <a:highlight>
                  <a:srgbClr val="FFFFFF"/>
                </a:highlight>
              </a:rPr>
              <a:t>w</a:t>
            </a:r>
            <a:r>
              <a:rPr lang="en" sz="1200">
                <a:solidFill>
                  <a:srgbClr val="333333"/>
                </a:solidFill>
                <a:highlight>
                  <a:srgbClr val="FFFFFF"/>
                </a:highlight>
              </a:rPr>
              <a:t> and its parent and then left rotate the parent of </a:t>
            </a:r>
            <a:r>
              <a:rPr lang="en" sz="1200" i="1">
                <a:solidFill>
                  <a:srgbClr val="333333"/>
                </a:solidFill>
                <a:highlight>
                  <a:srgbClr val="FFFFFF"/>
                </a:highlight>
              </a:rPr>
              <a:t>x</a:t>
            </a:r>
            <a:r>
              <a:rPr lang="en" sz="1200">
                <a:solidFill>
                  <a:srgbClr val="333333"/>
                </a:solidFill>
                <a:highlight>
                  <a:srgbClr val="FFFFFF"/>
                </a:highlight>
              </a:rPr>
              <a:t>. In this way, we will enter either case 2, 3 or 4.</a:t>
            </a:r>
            <a:endParaRPr sz="1200"/>
          </a:p>
        </p:txBody>
      </p:sp>
      <p:pic>
        <p:nvPicPr>
          <p:cNvPr id="756" name="Google Shape;756;p48"/>
          <p:cNvPicPr preferRelativeResize="0"/>
          <p:nvPr/>
        </p:nvPicPr>
        <p:blipFill>
          <a:blip r:embed="rId4">
            <a:alphaModFix/>
          </a:blip>
          <a:stretch>
            <a:fillRect/>
          </a:stretch>
        </p:blipFill>
        <p:spPr>
          <a:xfrm>
            <a:off x="3094988" y="1092275"/>
            <a:ext cx="2954018" cy="1185300"/>
          </a:xfrm>
          <a:prstGeom prst="rect">
            <a:avLst/>
          </a:prstGeom>
          <a:noFill/>
          <a:ln>
            <a:noFill/>
          </a:ln>
        </p:spPr>
      </p:pic>
      <p:sp>
        <p:nvSpPr>
          <p:cNvPr id="757" name="Google Shape;757;p48"/>
          <p:cNvSpPr txBox="1"/>
          <p:nvPr/>
        </p:nvSpPr>
        <p:spPr>
          <a:xfrm>
            <a:off x="458350" y="2386113"/>
            <a:ext cx="8430000" cy="1108200"/>
          </a:xfrm>
          <a:prstGeom prst="rect">
            <a:avLst/>
          </a:prstGeom>
          <a:solidFill>
            <a:schemeClr val="lt1">
              <a:alpha val="98040"/>
            </a:schemeClr>
          </a:solid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u="sng"/>
              <a:t>Case 2:</a:t>
            </a:r>
            <a:r>
              <a:rPr lang="en" sz="1200"/>
              <a:t> </a:t>
            </a:r>
            <a:r>
              <a:rPr lang="en" sz="1200">
                <a:solidFill>
                  <a:srgbClr val="333333"/>
                </a:solidFill>
                <a:highlight>
                  <a:srgbClr val="FFFFFF"/>
                </a:highlight>
              </a:rPr>
              <a:t>For the second case, we will take out one black from both </a:t>
            </a:r>
            <a:r>
              <a:rPr lang="en" sz="1200" i="1">
                <a:solidFill>
                  <a:srgbClr val="333333"/>
                </a:solidFill>
                <a:highlight>
                  <a:srgbClr val="FFFFFF"/>
                </a:highlight>
              </a:rPr>
              <a:t>x</a:t>
            </a:r>
            <a:r>
              <a:rPr lang="en" sz="1200">
                <a:solidFill>
                  <a:srgbClr val="333333"/>
                </a:solidFill>
                <a:highlight>
                  <a:srgbClr val="FFFFFF"/>
                </a:highlight>
              </a:rPr>
              <a:t> and </a:t>
            </a:r>
            <a:r>
              <a:rPr lang="en" sz="1200" i="1">
                <a:solidFill>
                  <a:srgbClr val="333333"/>
                </a:solidFill>
                <a:highlight>
                  <a:srgbClr val="FFFFFF"/>
                </a:highlight>
              </a:rPr>
              <a:t>w</a:t>
            </a:r>
            <a:r>
              <a:rPr lang="en" sz="1200">
                <a:solidFill>
                  <a:srgbClr val="333333"/>
                </a:solidFill>
                <a:highlight>
                  <a:srgbClr val="FFFFFF"/>
                </a:highlight>
              </a:rPr>
              <a:t>. This will leave </a:t>
            </a:r>
            <a:r>
              <a:rPr lang="en" sz="1200" i="1">
                <a:solidFill>
                  <a:srgbClr val="333333"/>
                </a:solidFill>
                <a:highlight>
                  <a:srgbClr val="FFFFFF"/>
                </a:highlight>
              </a:rPr>
              <a:t>x</a:t>
            </a:r>
            <a:r>
              <a:rPr lang="en" sz="1200">
                <a:solidFill>
                  <a:srgbClr val="333333"/>
                </a:solidFill>
                <a:highlight>
                  <a:srgbClr val="FFFFFF"/>
                </a:highlight>
              </a:rPr>
              <a:t> black (it was double black) and </a:t>
            </a:r>
            <a:r>
              <a:rPr lang="en" sz="1200" i="1">
                <a:solidFill>
                  <a:srgbClr val="333333"/>
                </a:solidFill>
                <a:highlight>
                  <a:srgbClr val="FFFFFF"/>
                </a:highlight>
              </a:rPr>
              <a:t>y</a:t>
            </a:r>
            <a:r>
              <a:rPr lang="en" sz="1200">
                <a:solidFill>
                  <a:srgbClr val="333333"/>
                </a:solidFill>
                <a:highlight>
                  <a:srgbClr val="FFFFFF"/>
                </a:highlight>
              </a:rPr>
              <a:t> red. For the compensation, we will put one extra black on the parent of </a:t>
            </a:r>
            <a:r>
              <a:rPr lang="en" sz="1200" i="1">
                <a:solidFill>
                  <a:srgbClr val="333333"/>
                </a:solidFill>
                <a:highlight>
                  <a:srgbClr val="FFFFFF"/>
                </a:highlight>
              </a:rPr>
              <a:t>x</a:t>
            </a:r>
            <a:r>
              <a:rPr lang="en" sz="1200">
                <a:solidFill>
                  <a:srgbClr val="333333"/>
                </a:solidFill>
                <a:highlight>
                  <a:srgbClr val="FFFFFF"/>
                </a:highlight>
              </a:rPr>
              <a:t> and mark it as the new </a:t>
            </a:r>
            <a:r>
              <a:rPr lang="en" sz="1200" i="1">
                <a:solidFill>
                  <a:srgbClr val="333333"/>
                </a:solidFill>
                <a:highlight>
                  <a:srgbClr val="FFFFFF"/>
                </a:highlight>
              </a:rPr>
              <a:t>x</a:t>
            </a:r>
            <a:r>
              <a:rPr lang="en" sz="1200">
                <a:solidFill>
                  <a:srgbClr val="333333"/>
                </a:solidFill>
                <a:highlight>
                  <a:srgbClr val="FFFFFF"/>
                </a:highlight>
              </a:rPr>
              <a:t> and repeat the entire process of fixing the violations for the new </a:t>
            </a:r>
            <a:r>
              <a:rPr lang="en" sz="1200" i="1">
                <a:solidFill>
                  <a:srgbClr val="333333"/>
                </a:solidFill>
                <a:highlight>
                  <a:srgbClr val="FFFFFF"/>
                </a:highlight>
              </a:rPr>
              <a:t>x</a:t>
            </a:r>
            <a:r>
              <a:rPr lang="en" sz="1200">
                <a:solidFill>
                  <a:srgbClr val="333333"/>
                </a:solidFill>
                <a:highlight>
                  <a:srgbClr val="FFFFFF"/>
                </a:highlight>
              </a:rPr>
              <a:t>.</a:t>
            </a:r>
            <a:endParaRPr sz="1200">
              <a:solidFill>
                <a:srgbClr val="333333"/>
              </a:solidFill>
              <a:highlight>
                <a:srgbClr val="FFFFFF"/>
              </a:highlight>
            </a:endParaRPr>
          </a:p>
          <a:p>
            <a:pPr marL="0" lvl="0" indent="0" algn="l" rtl="0">
              <a:spcBef>
                <a:spcPts val="0"/>
              </a:spcBef>
              <a:spcAft>
                <a:spcPts val="0"/>
              </a:spcAft>
              <a:buNone/>
            </a:pPr>
            <a:r>
              <a:rPr lang="en" sz="1200">
                <a:solidFill>
                  <a:srgbClr val="333333"/>
                </a:solidFill>
                <a:highlight>
                  <a:srgbClr val="FFFFFF"/>
                </a:highlight>
              </a:rPr>
              <a:t>Also if we have entered case 2 from case 1, the parent must be red. Now the node becomes both red and black, so it will be simply fixed by coloring it black.</a:t>
            </a:r>
            <a:endParaRPr sz="1200">
              <a:solidFill>
                <a:srgbClr val="333333"/>
              </a:solidFill>
              <a:highlight>
                <a:srgbClr val="FFFFFF"/>
              </a:highlight>
            </a:endParaRPr>
          </a:p>
        </p:txBody>
      </p:sp>
      <p:pic>
        <p:nvPicPr>
          <p:cNvPr id="758" name="Google Shape;758;p48"/>
          <p:cNvPicPr preferRelativeResize="0"/>
          <p:nvPr/>
        </p:nvPicPr>
        <p:blipFill>
          <a:blip r:embed="rId5">
            <a:alphaModFix/>
          </a:blip>
          <a:stretch>
            <a:fillRect/>
          </a:stretch>
        </p:blipFill>
        <p:spPr>
          <a:xfrm>
            <a:off x="4014300" y="3433412"/>
            <a:ext cx="4090001" cy="1414850"/>
          </a:xfrm>
          <a:prstGeom prst="rect">
            <a:avLst/>
          </a:prstGeom>
          <a:noFill/>
          <a:ln>
            <a:noFill/>
          </a:ln>
        </p:spPr>
      </p:pic>
      <p:pic>
        <p:nvPicPr>
          <p:cNvPr id="759" name="Google Shape;759;p48"/>
          <p:cNvPicPr preferRelativeResize="0"/>
          <p:nvPr/>
        </p:nvPicPr>
        <p:blipFill>
          <a:blip r:embed="rId6">
            <a:alphaModFix/>
          </a:blip>
          <a:stretch>
            <a:fillRect/>
          </a:stretch>
        </p:blipFill>
        <p:spPr>
          <a:xfrm>
            <a:off x="1382725" y="3602850"/>
            <a:ext cx="1924558" cy="13734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763"/>
        <p:cNvGrpSpPr/>
        <p:nvPr/>
      </p:nvGrpSpPr>
      <p:grpSpPr>
        <a:xfrm>
          <a:off x="0" y="0"/>
          <a:ext cx="0" cy="0"/>
          <a:chOff x="0" y="0"/>
          <a:chExt cx="0" cy="0"/>
        </a:xfrm>
      </p:grpSpPr>
      <p:sp>
        <p:nvSpPr>
          <p:cNvPr id="764" name="Google Shape;764;p49"/>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65" name="Google Shape;765;p4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66" name="Google Shape;766;p4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67" name="Google Shape;767;p4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68" name="Google Shape;768;p4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69" name="Google Shape;769;p4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70" name="Google Shape;770;p4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71" name="Google Shape;771;p4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36</a:t>
            </a:fld>
            <a:endParaRPr/>
          </a:p>
        </p:txBody>
      </p:sp>
      <p:sp>
        <p:nvSpPr>
          <p:cNvPr id="772" name="Google Shape;772;p4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73" name="Google Shape;773;p49"/>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74" name="Google Shape;774;p49"/>
          <p:cNvSpPr txBox="1"/>
          <p:nvPr/>
        </p:nvSpPr>
        <p:spPr>
          <a:xfrm>
            <a:off x="470975" y="619700"/>
            <a:ext cx="8427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t>Case 3:</a:t>
            </a:r>
            <a:r>
              <a:rPr lang="en" sz="1300"/>
              <a:t> </a:t>
            </a:r>
            <a:r>
              <a:rPr lang="en" sz="1300">
                <a:solidFill>
                  <a:srgbClr val="333333"/>
                </a:solidFill>
                <a:highlight>
                  <a:srgbClr val="FFFFFF"/>
                </a:highlight>
              </a:rPr>
              <a:t>We will transform case 3 to case 4 by switching the colors of </a:t>
            </a:r>
            <a:r>
              <a:rPr lang="en" sz="1300" i="1">
                <a:solidFill>
                  <a:srgbClr val="333333"/>
                </a:solidFill>
                <a:highlight>
                  <a:srgbClr val="FFFFFF"/>
                </a:highlight>
              </a:rPr>
              <a:t>w</a:t>
            </a:r>
            <a:r>
              <a:rPr lang="en" sz="1300">
                <a:solidFill>
                  <a:srgbClr val="333333"/>
                </a:solidFill>
                <a:highlight>
                  <a:srgbClr val="FFFFFF"/>
                </a:highlight>
              </a:rPr>
              <a:t> and its left child and then rotating right </a:t>
            </a:r>
            <a:r>
              <a:rPr lang="en" sz="1300" i="1">
                <a:solidFill>
                  <a:srgbClr val="333333"/>
                </a:solidFill>
                <a:highlight>
                  <a:srgbClr val="FFFFFF"/>
                </a:highlight>
              </a:rPr>
              <a:t>w</a:t>
            </a:r>
            <a:r>
              <a:rPr lang="en" sz="1300">
                <a:solidFill>
                  <a:srgbClr val="333333"/>
                </a:solidFill>
                <a:highlight>
                  <a:srgbClr val="FFFFFF"/>
                </a:highlight>
              </a:rPr>
              <a:t>.</a:t>
            </a:r>
            <a:endParaRPr sz="1300"/>
          </a:p>
        </p:txBody>
      </p:sp>
      <p:pic>
        <p:nvPicPr>
          <p:cNvPr id="775" name="Google Shape;775;p49"/>
          <p:cNvPicPr preferRelativeResize="0"/>
          <p:nvPr/>
        </p:nvPicPr>
        <p:blipFill>
          <a:blip r:embed="rId4">
            <a:alphaModFix/>
          </a:blip>
          <a:stretch>
            <a:fillRect/>
          </a:stretch>
        </p:blipFill>
        <p:spPr>
          <a:xfrm>
            <a:off x="2922656" y="1082068"/>
            <a:ext cx="3298675" cy="1377600"/>
          </a:xfrm>
          <a:prstGeom prst="rect">
            <a:avLst/>
          </a:prstGeom>
          <a:noFill/>
          <a:ln>
            <a:noFill/>
          </a:ln>
        </p:spPr>
      </p:pic>
      <p:sp>
        <p:nvSpPr>
          <p:cNvPr id="776" name="Google Shape;776;p49"/>
          <p:cNvSpPr txBox="1"/>
          <p:nvPr/>
        </p:nvSpPr>
        <p:spPr>
          <a:xfrm>
            <a:off x="459538" y="2501363"/>
            <a:ext cx="8427900" cy="785100"/>
          </a:xfrm>
          <a:prstGeom prst="rect">
            <a:avLst/>
          </a:prstGeom>
          <a:solidFill>
            <a:schemeClr val="lt1">
              <a:alpha val="98040"/>
            </a:schemeClr>
          </a:solid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300" u="sng"/>
              <a:t>Case 4:</a:t>
            </a:r>
            <a:r>
              <a:rPr lang="en" sz="1300"/>
              <a:t> </a:t>
            </a:r>
            <a:r>
              <a:rPr lang="en" sz="1300">
                <a:solidFill>
                  <a:srgbClr val="333333"/>
                </a:solidFill>
                <a:highlight>
                  <a:srgbClr val="FFFFFF"/>
                </a:highlight>
              </a:rPr>
              <a:t>We first colored </a:t>
            </a:r>
            <a:r>
              <a:rPr lang="en" sz="1300" i="1">
                <a:solidFill>
                  <a:srgbClr val="333333"/>
                </a:solidFill>
                <a:highlight>
                  <a:srgbClr val="FFFFFF"/>
                </a:highlight>
              </a:rPr>
              <a:t>w</a:t>
            </a:r>
            <a:r>
              <a:rPr lang="en" sz="1300">
                <a:solidFill>
                  <a:srgbClr val="333333"/>
                </a:solidFill>
                <a:highlight>
                  <a:srgbClr val="FFFFFF"/>
                </a:highlight>
              </a:rPr>
              <a:t> same as the parent of </a:t>
            </a:r>
            <a:r>
              <a:rPr lang="en" sz="1300" i="1">
                <a:solidFill>
                  <a:srgbClr val="333333"/>
                </a:solidFill>
                <a:highlight>
                  <a:srgbClr val="FFFFFF"/>
                </a:highlight>
              </a:rPr>
              <a:t>x</a:t>
            </a:r>
            <a:r>
              <a:rPr lang="en" sz="1300">
                <a:solidFill>
                  <a:srgbClr val="333333"/>
                </a:solidFill>
                <a:highlight>
                  <a:srgbClr val="FFFFFF"/>
                </a:highlight>
              </a:rPr>
              <a:t> and then colored the parent of </a:t>
            </a:r>
            <a:r>
              <a:rPr lang="en" sz="1300" i="1">
                <a:solidFill>
                  <a:srgbClr val="333333"/>
                </a:solidFill>
                <a:highlight>
                  <a:srgbClr val="FFFFFF"/>
                </a:highlight>
              </a:rPr>
              <a:t>x</a:t>
            </a:r>
            <a:r>
              <a:rPr lang="en" sz="1300">
                <a:solidFill>
                  <a:srgbClr val="333333"/>
                </a:solidFill>
                <a:highlight>
                  <a:srgbClr val="FFFFFF"/>
                </a:highlight>
              </a:rPr>
              <a:t> black. After this, we colored the right child of </a:t>
            </a:r>
            <a:r>
              <a:rPr lang="en" sz="1300" i="1">
                <a:solidFill>
                  <a:srgbClr val="333333"/>
                </a:solidFill>
                <a:highlight>
                  <a:srgbClr val="FFFFFF"/>
                </a:highlight>
              </a:rPr>
              <a:t>w</a:t>
            </a:r>
            <a:r>
              <a:rPr lang="en" sz="1300">
                <a:solidFill>
                  <a:srgbClr val="333333"/>
                </a:solidFill>
                <a:highlight>
                  <a:srgbClr val="FFFFFF"/>
                </a:highlight>
              </a:rPr>
              <a:t> black and then left rotated the parent of x. At last, we removed extra black from </a:t>
            </a:r>
            <a:r>
              <a:rPr lang="en" sz="1300" i="1">
                <a:solidFill>
                  <a:srgbClr val="333333"/>
                </a:solidFill>
                <a:highlight>
                  <a:srgbClr val="FFFFFF"/>
                </a:highlight>
              </a:rPr>
              <a:t>x</a:t>
            </a:r>
            <a:r>
              <a:rPr lang="en" sz="1300">
                <a:solidFill>
                  <a:srgbClr val="333333"/>
                </a:solidFill>
                <a:highlight>
                  <a:srgbClr val="FFFFFF"/>
                </a:highlight>
              </a:rPr>
              <a:t> without violating any properties.</a:t>
            </a:r>
            <a:endParaRPr sz="1300"/>
          </a:p>
        </p:txBody>
      </p:sp>
      <p:pic>
        <p:nvPicPr>
          <p:cNvPr id="777" name="Google Shape;777;p49"/>
          <p:cNvPicPr preferRelativeResize="0"/>
          <p:nvPr/>
        </p:nvPicPr>
        <p:blipFill>
          <a:blip r:embed="rId5">
            <a:alphaModFix/>
          </a:blip>
          <a:stretch>
            <a:fillRect/>
          </a:stretch>
        </p:blipFill>
        <p:spPr>
          <a:xfrm>
            <a:off x="2737625" y="3184824"/>
            <a:ext cx="3894600" cy="17214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782" name="Google Shape;782;p50"/>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83" name="Google Shape;783;p50"/>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84" name="Google Shape;784;p50"/>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85" name="Google Shape;785;p5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86" name="Google Shape;786;p50"/>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787" name="Google Shape;787;p50"/>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788" name="Google Shape;788;p50"/>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789" name="Google Shape;789;p50"/>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37</a:t>
            </a:fld>
            <a:endParaRPr/>
          </a:p>
        </p:txBody>
      </p:sp>
      <p:sp>
        <p:nvSpPr>
          <p:cNvPr id="790" name="Google Shape;790;p50"/>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791" name="Google Shape;791;p50"/>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792" name="Google Shape;792;p50"/>
          <p:cNvSpPr txBox="1"/>
          <p:nvPr/>
        </p:nvSpPr>
        <p:spPr>
          <a:xfrm>
            <a:off x="190788" y="655075"/>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Code</a:t>
            </a:r>
            <a:endParaRPr b="1" u="sng"/>
          </a:p>
        </p:txBody>
      </p:sp>
      <p:sp>
        <p:nvSpPr>
          <p:cNvPr id="793" name="Google Shape;793;p50"/>
          <p:cNvSpPr txBox="1"/>
          <p:nvPr/>
        </p:nvSpPr>
        <p:spPr>
          <a:xfrm>
            <a:off x="391200" y="1092275"/>
            <a:ext cx="822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pic>
        <p:nvPicPr>
          <p:cNvPr id="794" name="Google Shape;794;p50"/>
          <p:cNvPicPr preferRelativeResize="0"/>
          <p:nvPr/>
        </p:nvPicPr>
        <p:blipFill>
          <a:blip r:embed="rId4">
            <a:alphaModFix/>
          </a:blip>
          <a:stretch>
            <a:fillRect/>
          </a:stretch>
        </p:blipFill>
        <p:spPr>
          <a:xfrm>
            <a:off x="1036325" y="615800"/>
            <a:ext cx="3157825" cy="4449149"/>
          </a:xfrm>
          <a:prstGeom prst="rect">
            <a:avLst/>
          </a:prstGeom>
          <a:noFill/>
          <a:ln>
            <a:noFill/>
          </a:ln>
        </p:spPr>
      </p:pic>
      <p:pic>
        <p:nvPicPr>
          <p:cNvPr id="795" name="Google Shape;795;p50"/>
          <p:cNvPicPr preferRelativeResize="0"/>
          <p:nvPr/>
        </p:nvPicPr>
        <p:blipFill>
          <a:blip r:embed="rId5">
            <a:alphaModFix/>
          </a:blip>
          <a:stretch>
            <a:fillRect/>
          </a:stretch>
        </p:blipFill>
        <p:spPr>
          <a:xfrm>
            <a:off x="4293300" y="2223447"/>
            <a:ext cx="4694325" cy="13916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799"/>
        <p:cNvGrpSpPr/>
        <p:nvPr/>
      </p:nvGrpSpPr>
      <p:grpSpPr>
        <a:xfrm>
          <a:off x="0" y="0"/>
          <a:ext cx="0" cy="0"/>
          <a:chOff x="0" y="0"/>
          <a:chExt cx="0" cy="0"/>
        </a:xfrm>
      </p:grpSpPr>
      <p:sp>
        <p:nvSpPr>
          <p:cNvPr id="800" name="Google Shape;800;p51"/>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1" name="Google Shape;801;p51"/>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2" name="Google Shape;802;p51"/>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3" name="Google Shape;803;p5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4" name="Google Shape;804;p51"/>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5" name="Google Shape;805;p51"/>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06" name="Google Shape;806;p51"/>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07" name="Google Shape;807;p51"/>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38</a:t>
            </a:fld>
            <a:endParaRPr/>
          </a:p>
        </p:txBody>
      </p:sp>
      <p:sp>
        <p:nvSpPr>
          <p:cNvPr id="808" name="Google Shape;808;p51"/>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09" name="Google Shape;809;p51"/>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810" name="Google Shape;810;p51"/>
          <p:cNvSpPr txBox="1"/>
          <p:nvPr/>
        </p:nvSpPr>
        <p:spPr>
          <a:xfrm>
            <a:off x="190788" y="655075"/>
            <a:ext cx="843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t>Code</a:t>
            </a:r>
            <a:endParaRPr b="1" u="sng"/>
          </a:p>
        </p:txBody>
      </p:sp>
      <p:sp>
        <p:nvSpPr>
          <p:cNvPr id="811" name="Google Shape;811;p51"/>
          <p:cNvSpPr txBox="1"/>
          <p:nvPr/>
        </p:nvSpPr>
        <p:spPr>
          <a:xfrm>
            <a:off x="391200" y="1092275"/>
            <a:ext cx="822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p:pic>
        <p:nvPicPr>
          <p:cNvPr id="812" name="Google Shape;812;p51"/>
          <p:cNvPicPr preferRelativeResize="0"/>
          <p:nvPr/>
        </p:nvPicPr>
        <p:blipFill rotWithShape="1">
          <a:blip r:embed="rId4">
            <a:alphaModFix/>
          </a:blip>
          <a:srcRect l="22227" t="19278" r="54770" b="4612"/>
          <a:stretch/>
        </p:blipFill>
        <p:spPr>
          <a:xfrm>
            <a:off x="2032600" y="615789"/>
            <a:ext cx="2404901" cy="44760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816"/>
        <p:cNvGrpSpPr/>
        <p:nvPr/>
      </p:nvGrpSpPr>
      <p:grpSpPr>
        <a:xfrm>
          <a:off x="0" y="0"/>
          <a:ext cx="0" cy="0"/>
          <a:chOff x="0" y="0"/>
          <a:chExt cx="0" cy="0"/>
        </a:xfrm>
      </p:grpSpPr>
      <p:sp>
        <p:nvSpPr>
          <p:cNvPr id="817" name="Google Shape;817;p52"/>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18" name="Google Shape;818;p52"/>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19" name="Google Shape;819;p52"/>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20" name="Google Shape;820;p5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21" name="Google Shape;821;p52"/>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22" name="Google Shape;822;p52"/>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23" name="Google Shape;823;p52"/>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24" name="Google Shape;824;p52"/>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39</a:t>
            </a:fld>
            <a:endParaRPr/>
          </a:p>
        </p:txBody>
      </p:sp>
      <p:sp>
        <p:nvSpPr>
          <p:cNvPr id="825" name="Google Shape;825;p52"/>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26" name="Google Shape;826;p52"/>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827" name="Google Shape;827;p52"/>
          <p:cNvSpPr txBox="1"/>
          <p:nvPr/>
        </p:nvSpPr>
        <p:spPr>
          <a:xfrm>
            <a:off x="457050" y="627625"/>
            <a:ext cx="31842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4) Search</a:t>
            </a:r>
            <a:endParaRPr sz="1500" b="1" u="sng">
              <a:solidFill>
                <a:srgbClr val="005893"/>
              </a:solidFill>
            </a:endParaRPr>
          </a:p>
        </p:txBody>
      </p:sp>
      <p:sp>
        <p:nvSpPr>
          <p:cNvPr id="828" name="Google Shape;828;p52"/>
          <p:cNvSpPr txBox="1"/>
          <p:nvPr/>
        </p:nvSpPr>
        <p:spPr>
          <a:xfrm>
            <a:off x="158675" y="1320575"/>
            <a:ext cx="4848600" cy="2100900"/>
          </a:xfrm>
          <a:prstGeom prst="rect">
            <a:avLst/>
          </a:prstGeom>
          <a:noFill/>
          <a:ln>
            <a:noFill/>
          </a:ln>
        </p:spPr>
        <p:txBody>
          <a:bodyPr spcFirstLastPara="1" wrap="square" lIns="91425" tIns="91425" rIns="91425" bIns="91425" anchor="t" anchorCtr="0">
            <a:spAutoFit/>
          </a:bodyPr>
          <a:lstStyle/>
          <a:p>
            <a:pPr marL="457200" marR="25400" lvl="0" indent="-304800" algn="l" rtl="0">
              <a:lnSpc>
                <a:spcPct val="156250"/>
              </a:lnSpc>
              <a:spcBef>
                <a:spcPts val="150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Compare the element with the root of the tree.</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If the item is matched then return the location of the node.</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Otherwise check if item is less than the element present on root, if so then move to the left sub-tree.</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If not, then move to the right subtree.</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Repeat this procedure recursively until match found.</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If element is not found then return NULL.</a:t>
            </a:r>
            <a:endParaRPr sz="1200">
              <a:solidFill>
                <a:schemeClr val="dk1"/>
              </a:solidFill>
              <a:highlight>
                <a:srgbClr val="FFFFFF"/>
              </a:highlight>
              <a:latin typeface="Roboto"/>
              <a:ea typeface="Roboto"/>
              <a:cs typeface="Roboto"/>
              <a:sym typeface="Roboto"/>
            </a:endParaRPr>
          </a:p>
        </p:txBody>
      </p:sp>
      <p:sp>
        <p:nvSpPr>
          <p:cNvPr id="829" name="Google Shape;829;p52"/>
          <p:cNvSpPr txBox="1"/>
          <p:nvPr/>
        </p:nvSpPr>
        <p:spPr>
          <a:xfrm>
            <a:off x="4572000" y="3497600"/>
            <a:ext cx="3972900" cy="400200"/>
          </a:xfrm>
          <a:prstGeom prst="rect">
            <a:avLst/>
          </a:prstGeom>
          <a:solidFill>
            <a:schemeClr val="lt1">
              <a:alpha val="98040"/>
            </a:schemeClr>
          </a:solidFill>
          <a:ln>
            <a:noFill/>
          </a:ln>
        </p:spPr>
        <p:txBody>
          <a:bodyPr spcFirstLastPara="1" wrap="square" lIns="91425" tIns="91425" rIns="91425" bIns="91425" anchor="ctr" anchorCtr="0">
            <a:spAutoFit/>
          </a:bodyPr>
          <a:lstStyle/>
          <a:p>
            <a:pPr marL="0" lvl="0" indent="0" algn="l" rtl="0">
              <a:lnSpc>
                <a:spcPct val="115000"/>
              </a:lnSpc>
              <a:spcBef>
                <a:spcPts val="3700"/>
              </a:spcBef>
              <a:spcAft>
                <a:spcPts val="3800"/>
              </a:spcAft>
              <a:buNone/>
            </a:pPr>
            <a:endParaRPr/>
          </a:p>
        </p:txBody>
      </p:sp>
      <p:pic>
        <p:nvPicPr>
          <p:cNvPr id="830" name="Google Shape;830;p52"/>
          <p:cNvPicPr preferRelativeResize="0"/>
          <p:nvPr/>
        </p:nvPicPr>
        <p:blipFill>
          <a:blip r:embed="rId4">
            <a:alphaModFix/>
          </a:blip>
          <a:stretch>
            <a:fillRect/>
          </a:stretch>
        </p:blipFill>
        <p:spPr>
          <a:xfrm>
            <a:off x="4809895" y="1380357"/>
            <a:ext cx="4078574" cy="1981350"/>
          </a:xfrm>
          <a:prstGeom prst="rect">
            <a:avLst/>
          </a:prstGeom>
          <a:noFill/>
          <a:ln>
            <a:noFill/>
          </a:ln>
        </p:spPr>
      </p:pic>
      <p:pic>
        <p:nvPicPr>
          <p:cNvPr id="831" name="Google Shape;831;p52"/>
          <p:cNvPicPr preferRelativeResize="0"/>
          <p:nvPr/>
        </p:nvPicPr>
        <p:blipFill>
          <a:blip r:embed="rId5">
            <a:alphaModFix/>
          </a:blip>
          <a:stretch>
            <a:fillRect/>
          </a:stretch>
        </p:blipFill>
        <p:spPr>
          <a:xfrm>
            <a:off x="1264175" y="3649778"/>
            <a:ext cx="6162343" cy="1346222"/>
          </a:xfrm>
          <a:prstGeom prst="rect">
            <a:avLst/>
          </a:prstGeom>
          <a:noFill/>
          <a:ln>
            <a:noFill/>
          </a:ln>
        </p:spPr>
      </p:pic>
      <p:sp>
        <p:nvSpPr>
          <p:cNvPr id="832" name="Google Shape;832;p52"/>
          <p:cNvSpPr txBox="1"/>
          <p:nvPr/>
        </p:nvSpPr>
        <p:spPr>
          <a:xfrm>
            <a:off x="285050" y="1034225"/>
            <a:ext cx="2342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t>4a) Search for an element</a:t>
            </a:r>
            <a:endParaRPr sz="1300" u="sng"/>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p19"/>
          <p:cNvSpPr txBox="1"/>
          <p:nvPr/>
        </p:nvSpPr>
        <p:spPr>
          <a:xfrm>
            <a:off x="3529" y="17506"/>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19</a:t>
            </a: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6" name="Google Shape;126;p1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7" name="Google Shape;127;p1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8" name="Google Shape;128;p1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29" name="Google Shape;129;p1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30" name="Google Shape;130;p1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RV College of</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Engineering </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1" name="Google Shape;131;p1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32" name="Google Shape;132;p1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fld id="{00000000-1234-1234-1234-123412341234}" type="slidenum">
              <a:rPr kumimoji="0" lang="en" sz="800" b="0" i="0" u="none" strike="noStrike" kern="0" cap="none" spc="0" normalizeH="0" baseline="0" noProof="0">
                <a:ln>
                  <a:noFill/>
                </a:ln>
                <a:solidFill>
                  <a:srgbClr val="89898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t>4</a:t>
            </a:fld>
            <a:endParaRPr kumimoji="0" sz="800" b="0" i="0" u="none" strike="noStrike" kern="0" cap="none" spc="0" normalizeH="0" baseline="0" noProof="0">
              <a:ln>
                <a:noFill/>
              </a:ln>
              <a:solidFill>
                <a:srgbClr val="898989"/>
              </a:solidFill>
              <a:effectLst/>
              <a:uLnTx/>
              <a:uFillTx/>
              <a:latin typeface="Calibri"/>
              <a:cs typeface="Calibri"/>
              <a:sym typeface="Calibri"/>
            </a:endParaRPr>
          </a:p>
        </p:txBody>
      </p:sp>
      <p:sp>
        <p:nvSpPr>
          <p:cNvPr id="133" name="Google Shape;133;p1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34" name="Google Shape;134;p19"/>
          <p:cNvSpPr txBox="1"/>
          <p:nvPr/>
        </p:nvSpPr>
        <p:spPr>
          <a:xfrm>
            <a:off x="2932701" y="153650"/>
            <a:ext cx="38334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 sz="1500" b="1" i="0" u="none" strike="noStrike" kern="0" cap="none" spc="0" normalizeH="0" baseline="0" noProof="0">
                <a:ln>
                  <a:noFill/>
                </a:ln>
                <a:solidFill>
                  <a:srgbClr val="FF0000"/>
                </a:solidFill>
                <a:effectLst/>
                <a:uLnTx/>
                <a:uFillTx/>
                <a:latin typeface="Arial"/>
                <a:cs typeface="Arial"/>
                <a:sym typeface="Arial"/>
              </a:rPr>
              <a:t>STRUCTURE OF RED BLACK TREE</a:t>
            </a:r>
            <a:endParaRPr kumimoji="0" sz="1500" b="1" i="0" u="none" strike="noStrike" kern="0" cap="none" spc="0" normalizeH="0" baseline="0" noProof="0">
              <a:ln>
                <a:noFill/>
              </a:ln>
              <a:solidFill>
                <a:srgbClr val="FF0000"/>
              </a:solidFill>
              <a:effectLst/>
              <a:uLnTx/>
              <a:uFillTx/>
              <a:latin typeface="Arial"/>
              <a:ea typeface="Arial"/>
              <a:cs typeface="Arial"/>
              <a:sym typeface="Arial"/>
            </a:endParaRPr>
          </a:p>
        </p:txBody>
      </p:sp>
      <p:sp>
        <p:nvSpPr>
          <p:cNvPr id="135" name="Google Shape;135;p19"/>
          <p:cNvSpPr txBox="1"/>
          <p:nvPr/>
        </p:nvSpPr>
        <p:spPr>
          <a:xfrm>
            <a:off x="598800" y="783050"/>
            <a:ext cx="80880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66666"/>
              </a:lnSpc>
              <a:spcBef>
                <a:spcPts val="0"/>
              </a:spcBef>
              <a:spcAft>
                <a:spcPts val="1200"/>
              </a:spcAft>
              <a:buClr>
                <a:srgbClr val="000000"/>
              </a:buClr>
              <a:buSzPts val="1100"/>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6" name="Google Shape;136;p19"/>
          <p:cNvSpPr txBox="1"/>
          <p:nvPr/>
        </p:nvSpPr>
        <p:spPr>
          <a:xfrm>
            <a:off x="704175" y="930715"/>
            <a:ext cx="3530594" cy="3212772"/>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marR="0" lvl="0" indent="0" algn="l" defTabSz="914400" rtl="0" eaLnBrk="1" fontAlgn="auto" latinLnBrk="0" hangingPunct="1">
              <a:lnSpc>
                <a:spcPct val="166666"/>
              </a:lnSpc>
              <a:spcBef>
                <a:spcPts val="0"/>
              </a:spcBef>
              <a:spcAft>
                <a:spcPts val="0"/>
              </a:spcAft>
              <a:buClr>
                <a:srgbClr val="000000"/>
              </a:buClr>
              <a:buSzPts val="1100"/>
              <a:buFont typeface="Arial"/>
              <a:buNone/>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Each node has the following attributes:</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457200" marR="0" lvl="0" indent="-314325" algn="l" defTabSz="914400" rtl="0" eaLnBrk="1" fontAlgn="auto" latinLnBrk="0" hangingPunct="1">
              <a:lnSpc>
                <a:spcPct val="166666"/>
              </a:lnSpc>
              <a:spcBef>
                <a:spcPts val="1200"/>
              </a:spcBef>
              <a:spcAft>
                <a:spcPts val="0"/>
              </a:spcAft>
              <a:buClr>
                <a:srgbClr val="000000"/>
              </a:buClr>
              <a:buSzPts val="1350"/>
              <a:buFont typeface="Arial"/>
              <a:buChar char="●"/>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color</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457200" marR="0" lvl="0" indent="-314325" algn="l" defTabSz="914400" rtl="0" eaLnBrk="1" fontAlgn="auto" latinLnBrk="0" hangingPunct="1">
              <a:lnSpc>
                <a:spcPct val="166666"/>
              </a:lnSpc>
              <a:spcBef>
                <a:spcPts val="0"/>
              </a:spcBef>
              <a:spcAft>
                <a:spcPts val="0"/>
              </a:spcAft>
              <a:buClr>
                <a:srgbClr val="000000"/>
              </a:buClr>
              <a:buSzPts val="1350"/>
              <a:buFont typeface="Arial"/>
              <a:buChar char="●"/>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key</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457200" marR="0" lvl="0" indent="-314325" algn="l" defTabSz="914400" rtl="0" eaLnBrk="1" fontAlgn="auto" latinLnBrk="0" hangingPunct="1">
              <a:lnSpc>
                <a:spcPct val="166666"/>
              </a:lnSpc>
              <a:spcBef>
                <a:spcPts val="0"/>
              </a:spcBef>
              <a:spcAft>
                <a:spcPts val="0"/>
              </a:spcAft>
              <a:buClr>
                <a:srgbClr val="000000"/>
              </a:buClr>
              <a:buSzPts val="1350"/>
              <a:buFont typeface="Arial"/>
              <a:buChar char="●"/>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leftChild</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457200" marR="0" lvl="0" indent="-314325" algn="l" defTabSz="914400" rtl="0" eaLnBrk="1" fontAlgn="auto" latinLnBrk="0" hangingPunct="1">
              <a:lnSpc>
                <a:spcPct val="166666"/>
              </a:lnSpc>
              <a:spcBef>
                <a:spcPts val="0"/>
              </a:spcBef>
              <a:spcAft>
                <a:spcPts val="0"/>
              </a:spcAft>
              <a:buClr>
                <a:srgbClr val="000000"/>
              </a:buClr>
              <a:buSzPts val="1350"/>
              <a:buFont typeface="Arial"/>
              <a:buChar char="●"/>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rightChild</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457200" marR="0" lvl="0" indent="-314325" algn="l" defTabSz="914400" rtl="0" eaLnBrk="1" fontAlgn="auto" latinLnBrk="0" hangingPunct="1">
              <a:lnSpc>
                <a:spcPct val="166666"/>
              </a:lnSpc>
              <a:spcBef>
                <a:spcPts val="0"/>
              </a:spcBef>
              <a:spcAft>
                <a:spcPts val="0"/>
              </a:spcAft>
              <a:buClr>
                <a:srgbClr val="000000"/>
              </a:buClr>
              <a:buSzPts val="1350"/>
              <a:buFont typeface="Arial"/>
              <a:buChar char="●"/>
              <a:tabLst/>
              <a:defRPr/>
            </a:pPr>
            <a:r>
              <a:rPr kumimoji="0" lang="en" sz="1350" b="0" i="0" u="none" strike="noStrike" kern="0" cap="none" spc="0" normalizeH="0" baseline="0" noProof="0" dirty="0">
                <a:ln>
                  <a:noFill/>
                </a:ln>
                <a:solidFill>
                  <a:srgbClr val="000000"/>
                </a:solidFill>
                <a:effectLst/>
                <a:highlight>
                  <a:srgbClr val="F9FAFC"/>
                </a:highlight>
                <a:uLnTx/>
                <a:uFillTx/>
                <a:latin typeface="Arial"/>
                <a:cs typeface="Arial"/>
                <a:sym typeface="Arial"/>
              </a:rPr>
              <a:t>parent (except root node)</a:t>
            </a:r>
            <a:endParaRPr kumimoji="0" sz="1350" b="0" i="0" u="none" strike="noStrike" kern="0" cap="none" spc="0" normalizeH="0" baseline="0" noProof="0" dirty="0">
              <a:ln>
                <a:noFill/>
              </a:ln>
              <a:solidFill>
                <a:srgbClr val="000000"/>
              </a:solidFill>
              <a:effectLst/>
              <a:highlight>
                <a:srgbClr val="F9FAFC"/>
              </a:highlight>
              <a:uLnTx/>
              <a:uFillTx/>
              <a:latin typeface="Arial"/>
              <a:cs typeface="Arial"/>
              <a:sym typeface="Arial"/>
            </a:endParaRPr>
          </a:p>
          <a:p>
            <a:pPr marL="0" marR="0" lvl="0" indent="0" algn="l" defTabSz="914400" rtl="0" eaLnBrk="1" fontAlgn="auto" latinLnBrk="0" hangingPunct="1">
              <a:lnSpc>
                <a:spcPct val="100000"/>
              </a:lnSpc>
              <a:spcBef>
                <a:spcPts val="450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8" name="Google Shape;138;p19"/>
          <p:cNvSpPr txBox="1"/>
          <p:nvPr/>
        </p:nvSpPr>
        <p:spPr>
          <a:xfrm>
            <a:off x="6205225" y="1870775"/>
            <a:ext cx="555000" cy="5388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2300" b="1" i="0" u="none" strike="noStrike" kern="0" cap="none" spc="0" normalizeH="0" baseline="0" noProof="0">
                <a:ln>
                  <a:noFill/>
                </a:ln>
                <a:solidFill>
                  <a:srgbClr val="FFFFFF"/>
                </a:solidFill>
                <a:effectLst/>
                <a:uLnTx/>
                <a:uFillTx/>
                <a:latin typeface="Arial"/>
                <a:cs typeface="Arial"/>
                <a:sym typeface="Arial"/>
              </a:rPr>
              <a:t>8</a:t>
            </a:r>
            <a:endParaRPr kumimoji="0" sz="2300" b="1" i="0" u="none" strike="noStrike" kern="0" cap="none" spc="0" normalizeH="0" baseline="0" noProof="0">
              <a:ln>
                <a:noFill/>
              </a:ln>
              <a:solidFill>
                <a:srgbClr val="FFFFFF"/>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2A532D4E-30D8-4293-B694-B62250F1919B}"/>
              </a:ext>
            </a:extLst>
          </p:cNvPr>
          <p:cNvPicPr>
            <a:picLocks noChangeAspect="1"/>
          </p:cNvPicPr>
          <p:nvPr/>
        </p:nvPicPr>
        <p:blipFill>
          <a:blip r:embed="rId4"/>
          <a:stretch>
            <a:fillRect/>
          </a:stretch>
        </p:blipFill>
        <p:spPr>
          <a:xfrm>
            <a:off x="4829946" y="1092272"/>
            <a:ext cx="3439158" cy="3106336"/>
          </a:xfrm>
          <a:prstGeom prst="rect">
            <a:avLst/>
          </a:prstGeom>
        </p:spPr>
      </p:pic>
    </p:spTree>
    <p:extLst>
      <p:ext uri="{BB962C8B-B14F-4D97-AF65-F5344CB8AC3E}">
        <p14:creationId xmlns:p14="http://schemas.microsoft.com/office/powerpoint/2010/main" val="1640776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836"/>
        <p:cNvGrpSpPr/>
        <p:nvPr/>
      </p:nvGrpSpPr>
      <p:grpSpPr>
        <a:xfrm>
          <a:off x="0" y="0"/>
          <a:ext cx="0" cy="0"/>
          <a:chOff x="0" y="0"/>
          <a:chExt cx="0" cy="0"/>
        </a:xfrm>
      </p:grpSpPr>
      <p:sp>
        <p:nvSpPr>
          <p:cNvPr id="837" name="Google Shape;837;p53"/>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38" name="Google Shape;838;p53"/>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39" name="Google Shape;839;p53"/>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40" name="Google Shape;840;p53"/>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41" name="Google Shape;841;p53"/>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42" name="Google Shape;842;p53"/>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43" name="Google Shape;843;p53"/>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44" name="Google Shape;844;p53"/>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40</a:t>
            </a:fld>
            <a:endParaRPr/>
          </a:p>
        </p:txBody>
      </p:sp>
      <p:sp>
        <p:nvSpPr>
          <p:cNvPr id="845" name="Google Shape;845;p53"/>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46" name="Google Shape;846;p53"/>
          <p:cNvSpPr txBox="1"/>
          <p:nvPr/>
        </p:nvSpPr>
        <p:spPr>
          <a:xfrm>
            <a:off x="2932692" y="153654"/>
            <a:ext cx="32787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i="0" u="none" strike="noStrike" cap="none">
                <a:solidFill>
                  <a:srgbClr val="FF0000"/>
                </a:solidFill>
                <a:latin typeface="Arial"/>
                <a:ea typeface="Arial"/>
                <a:cs typeface="Arial"/>
                <a:sym typeface="Arial"/>
              </a:rPr>
              <a:t>INTRODUCTION</a:t>
            </a:r>
            <a:endParaRPr sz="1500" b="1" i="0" u="none" strike="noStrike" cap="none">
              <a:solidFill>
                <a:srgbClr val="FF0000"/>
              </a:solidFill>
              <a:latin typeface="Arial"/>
              <a:ea typeface="Arial"/>
              <a:cs typeface="Arial"/>
              <a:sym typeface="Arial"/>
            </a:endParaRPr>
          </a:p>
        </p:txBody>
      </p:sp>
      <p:sp>
        <p:nvSpPr>
          <p:cNvPr id="847" name="Google Shape;847;p53"/>
          <p:cNvSpPr txBox="1"/>
          <p:nvPr/>
        </p:nvSpPr>
        <p:spPr>
          <a:xfrm>
            <a:off x="173525" y="985554"/>
            <a:ext cx="4263900" cy="1379193"/>
          </a:xfrm>
          <a:prstGeom prst="rect">
            <a:avLst/>
          </a:prstGeom>
          <a:solidFill>
            <a:schemeClr val="lt1">
              <a:alpha val="98040"/>
            </a:schemeClr>
          </a:solidFill>
          <a:ln>
            <a:noFill/>
          </a:ln>
        </p:spPr>
        <p:txBody>
          <a:bodyPr spcFirstLastPara="1" wrap="square" lIns="91425" tIns="91425" rIns="91425" bIns="91425" anchor="ctr" anchorCtr="0">
            <a:spAutoFit/>
          </a:bodyPr>
          <a:lstStyle/>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Start from root node</a:t>
            </a:r>
          </a:p>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Go to left child </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Keep on repeating this process recursively until leftmost leaf node is found - this node has the minimum element</a:t>
            </a:r>
            <a:endParaRPr dirty="0"/>
          </a:p>
        </p:txBody>
      </p:sp>
      <p:sp>
        <p:nvSpPr>
          <p:cNvPr id="848" name="Google Shape;848;p53"/>
          <p:cNvSpPr txBox="1"/>
          <p:nvPr/>
        </p:nvSpPr>
        <p:spPr>
          <a:xfrm>
            <a:off x="4530175" y="985525"/>
            <a:ext cx="4401300" cy="1379193"/>
          </a:xfrm>
          <a:prstGeom prst="rect">
            <a:avLst/>
          </a:prstGeom>
          <a:noFill/>
          <a:ln>
            <a:noFill/>
          </a:ln>
        </p:spPr>
        <p:txBody>
          <a:bodyPr spcFirstLastPara="1" wrap="square" lIns="91425" tIns="91425" rIns="91425" bIns="91425" anchor="t" anchorCtr="0">
            <a:spAutoFit/>
          </a:bodyPr>
          <a:lstStyle/>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Start from root node</a:t>
            </a:r>
          </a:p>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Go to right child </a:t>
            </a:r>
            <a:endParaRPr sz="1350" dirty="0">
              <a:solidFill>
                <a:schemeClr val="dk1"/>
              </a:solidFill>
              <a:highlight>
                <a:srgbClr val="FFFFFF"/>
              </a:highlight>
            </a:endParaRPr>
          </a:p>
          <a:p>
            <a:pPr marL="457200" lvl="0" indent="-314325" algn="l" rtl="0">
              <a:lnSpc>
                <a:spcPct val="115000"/>
              </a:lnSpc>
              <a:spcBef>
                <a:spcPts val="0"/>
              </a:spcBef>
              <a:spcAft>
                <a:spcPts val="0"/>
              </a:spcAft>
              <a:buClr>
                <a:schemeClr val="dk1"/>
              </a:buClr>
              <a:buSzPts val="1350"/>
              <a:buAutoNum type="arabicPeriod"/>
            </a:pPr>
            <a:r>
              <a:rPr lang="en" sz="1350" dirty="0">
                <a:solidFill>
                  <a:schemeClr val="dk1"/>
                </a:solidFill>
                <a:highlight>
                  <a:srgbClr val="FFFFFF"/>
                </a:highlight>
              </a:rPr>
              <a:t>Keep on repeating this process recursively until rightmost leaf node is found - this node has the minimum element.</a:t>
            </a:r>
            <a:endParaRPr dirty="0"/>
          </a:p>
        </p:txBody>
      </p:sp>
      <p:sp>
        <p:nvSpPr>
          <p:cNvPr id="849" name="Google Shape;849;p53"/>
          <p:cNvSpPr txBox="1"/>
          <p:nvPr/>
        </p:nvSpPr>
        <p:spPr>
          <a:xfrm>
            <a:off x="247875" y="609500"/>
            <a:ext cx="3278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chemeClr val="dk1"/>
                </a:solidFill>
              </a:rPr>
              <a:t>4b) Search for minimum element</a:t>
            </a:r>
            <a:endParaRPr sz="1300">
              <a:solidFill>
                <a:schemeClr val="dk1"/>
              </a:solidFill>
            </a:endParaRPr>
          </a:p>
        </p:txBody>
      </p:sp>
      <p:sp>
        <p:nvSpPr>
          <p:cNvPr id="850" name="Google Shape;850;p53"/>
          <p:cNvSpPr txBox="1"/>
          <p:nvPr/>
        </p:nvSpPr>
        <p:spPr>
          <a:xfrm>
            <a:off x="4572000" y="638250"/>
            <a:ext cx="360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u="sng">
                <a:solidFill>
                  <a:schemeClr val="dk1"/>
                </a:solidFill>
              </a:rPr>
              <a:t>4c) Search for maximum element</a:t>
            </a:r>
            <a:endParaRPr sz="1200">
              <a:solidFill>
                <a:schemeClr val="dk1"/>
              </a:solidFill>
            </a:endParaRPr>
          </a:p>
        </p:txBody>
      </p:sp>
      <p:pic>
        <p:nvPicPr>
          <p:cNvPr id="851" name="Google Shape;851;p53"/>
          <p:cNvPicPr preferRelativeResize="0"/>
          <p:nvPr/>
        </p:nvPicPr>
        <p:blipFill>
          <a:blip r:embed="rId4">
            <a:alphaModFix/>
          </a:blip>
          <a:stretch>
            <a:fillRect/>
          </a:stretch>
        </p:blipFill>
        <p:spPr>
          <a:xfrm>
            <a:off x="659978" y="2333726"/>
            <a:ext cx="2957024" cy="1372748"/>
          </a:xfrm>
          <a:prstGeom prst="rect">
            <a:avLst/>
          </a:prstGeom>
          <a:noFill/>
          <a:ln>
            <a:noFill/>
          </a:ln>
        </p:spPr>
      </p:pic>
      <p:pic>
        <p:nvPicPr>
          <p:cNvPr id="852" name="Google Shape;852;p53"/>
          <p:cNvPicPr preferRelativeResize="0"/>
          <p:nvPr/>
        </p:nvPicPr>
        <p:blipFill>
          <a:blip r:embed="rId5">
            <a:alphaModFix/>
          </a:blip>
          <a:stretch>
            <a:fillRect/>
          </a:stretch>
        </p:blipFill>
        <p:spPr>
          <a:xfrm>
            <a:off x="5230825" y="2327279"/>
            <a:ext cx="2949275" cy="1379193"/>
          </a:xfrm>
          <a:prstGeom prst="rect">
            <a:avLst/>
          </a:prstGeom>
          <a:noFill/>
          <a:ln>
            <a:noFill/>
          </a:ln>
        </p:spPr>
      </p:pic>
      <p:pic>
        <p:nvPicPr>
          <p:cNvPr id="853" name="Google Shape;853;p53"/>
          <p:cNvPicPr preferRelativeResize="0"/>
          <p:nvPr/>
        </p:nvPicPr>
        <p:blipFill>
          <a:blip r:embed="rId6">
            <a:alphaModFix/>
          </a:blip>
          <a:stretch>
            <a:fillRect/>
          </a:stretch>
        </p:blipFill>
        <p:spPr>
          <a:xfrm>
            <a:off x="173525" y="3809821"/>
            <a:ext cx="3972900" cy="1198979"/>
          </a:xfrm>
          <a:prstGeom prst="rect">
            <a:avLst/>
          </a:prstGeom>
          <a:noFill/>
          <a:ln>
            <a:noFill/>
          </a:ln>
        </p:spPr>
      </p:pic>
      <p:pic>
        <p:nvPicPr>
          <p:cNvPr id="854" name="Google Shape;854;p53"/>
          <p:cNvPicPr preferRelativeResize="0"/>
          <p:nvPr/>
        </p:nvPicPr>
        <p:blipFill>
          <a:blip r:embed="rId7">
            <a:alphaModFix/>
          </a:blip>
          <a:stretch>
            <a:fillRect/>
          </a:stretch>
        </p:blipFill>
        <p:spPr>
          <a:xfrm>
            <a:off x="4693112" y="3809825"/>
            <a:ext cx="4075421" cy="1198975"/>
          </a:xfrm>
          <a:prstGeom prst="rect">
            <a:avLst/>
          </a:prstGeom>
          <a:noFill/>
          <a:ln>
            <a:noFill/>
          </a:ln>
        </p:spPr>
      </p:pic>
      <p:cxnSp>
        <p:nvCxnSpPr>
          <p:cNvPr id="855" name="Google Shape;855;p53"/>
          <p:cNvCxnSpPr/>
          <p:nvPr/>
        </p:nvCxnSpPr>
        <p:spPr>
          <a:xfrm flipH="1">
            <a:off x="4407313" y="718850"/>
            <a:ext cx="24900" cy="4362600"/>
          </a:xfrm>
          <a:prstGeom prst="straightConnector1">
            <a:avLst/>
          </a:prstGeom>
          <a:noFill/>
          <a:ln w="9525" cap="flat" cmpd="sng">
            <a:solidFill>
              <a:srgbClr val="005893"/>
            </a:solidFill>
            <a:prstDash val="solid"/>
            <a:round/>
            <a:headEnd type="none" w="med" len="med"/>
            <a:tailEnd type="non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799"/>
        <p:cNvGrpSpPr/>
        <p:nvPr/>
      </p:nvGrpSpPr>
      <p:grpSpPr>
        <a:xfrm>
          <a:off x="0" y="0"/>
          <a:ext cx="0" cy="0"/>
          <a:chOff x="0" y="0"/>
          <a:chExt cx="0" cy="0"/>
        </a:xfrm>
      </p:grpSpPr>
      <p:sp>
        <p:nvSpPr>
          <p:cNvPr id="800" name="Google Shape;800;p51"/>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1" name="Google Shape;801;p51"/>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2" name="Google Shape;802;p51"/>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3" name="Google Shape;803;p5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4" name="Google Shape;804;p51"/>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05" name="Google Shape;805;p51"/>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06" name="Google Shape;806;p51"/>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07" name="Google Shape;807;p51"/>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41</a:t>
            </a:fld>
            <a:endParaRPr/>
          </a:p>
        </p:txBody>
      </p:sp>
      <p:sp>
        <p:nvSpPr>
          <p:cNvPr id="808" name="Google Shape;808;p51"/>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09" name="Google Shape;809;p51"/>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IN" sz="1500" b="1" dirty="0">
                <a:solidFill>
                  <a:srgbClr val="FF0000"/>
                </a:solidFill>
              </a:rPr>
              <a:t>IMPLEMENTATION</a:t>
            </a:r>
            <a:endParaRPr sz="1500" b="1" i="0" u="none" strike="noStrike" cap="none" dirty="0">
              <a:solidFill>
                <a:srgbClr val="FF0000"/>
              </a:solidFill>
              <a:latin typeface="Arial"/>
              <a:ea typeface="Arial"/>
              <a:cs typeface="Arial"/>
              <a:sym typeface="Arial"/>
            </a:endParaRPr>
          </a:p>
        </p:txBody>
      </p:sp>
      <p:sp>
        <p:nvSpPr>
          <p:cNvPr id="811" name="Google Shape;811;p51"/>
          <p:cNvSpPr txBox="1"/>
          <p:nvPr/>
        </p:nvSpPr>
        <p:spPr>
          <a:xfrm>
            <a:off x="391200" y="1092275"/>
            <a:ext cx="822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dk1"/>
              </a:solidFill>
              <a:highlight>
                <a:srgbClr val="F9FAFC"/>
              </a:highlight>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Web Viewer">
                <a:extLst>
                  <a:ext uri="{FF2B5EF4-FFF2-40B4-BE49-F238E27FC236}">
                    <a16:creationId xmlns:a16="http://schemas.microsoft.com/office/drawing/2014/main" id="{5B7D6C17-4266-4701-BCA6-023DC7B59674}"/>
                  </a:ext>
                </a:extLst>
              </p:cNvPr>
              <p:cNvGraphicFramePr>
                <a:graphicFrameLocks noGrp="1"/>
              </p:cNvGraphicFramePr>
              <p:nvPr>
                <p:extLst>
                  <p:ext uri="{D42A27DB-BD31-4B8C-83A1-F6EECF244321}">
                    <p14:modId xmlns:p14="http://schemas.microsoft.com/office/powerpoint/2010/main" val="4191044485"/>
                  </p:ext>
                </p:extLst>
              </p:nvPr>
            </p:nvGraphicFramePr>
            <p:xfrm>
              <a:off x="391200" y="654203"/>
              <a:ext cx="8229600" cy="4256883"/>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2" name="Add-in 1" title="Web Viewer">
                <a:extLst>
                  <a:ext uri="{FF2B5EF4-FFF2-40B4-BE49-F238E27FC236}">
                    <a16:creationId xmlns:a16="http://schemas.microsoft.com/office/drawing/2014/main" id="{5B7D6C17-4266-4701-BCA6-023DC7B59674}"/>
                  </a:ext>
                </a:extLst>
              </p:cNvPr>
              <p:cNvPicPr>
                <a:picLocks noGrp="1" noRot="1" noChangeAspect="1" noMove="1" noResize="1" noEditPoints="1" noAdjustHandles="1" noChangeArrowheads="1" noChangeShapeType="1"/>
              </p:cNvPicPr>
              <p:nvPr/>
            </p:nvPicPr>
            <p:blipFill>
              <a:blip r:embed="rId5"/>
              <a:stretch>
                <a:fillRect/>
              </a:stretch>
            </p:blipFill>
            <p:spPr>
              <a:xfrm>
                <a:off x="391200" y="654203"/>
                <a:ext cx="8229600" cy="4256883"/>
              </a:xfrm>
              <a:prstGeom prst="rect">
                <a:avLst/>
              </a:prstGeom>
            </p:spPr>
          </p:pic>
        </mc:Fallback>
      </mc:AlternateContent>
    </p:spTree>
    <p:extLst>
      <p:ext uri="{BB962C8B-B14F-4D97-AF65-F5344CB8AC3E}">
        <p14:creationId xmlns:p14="http://schemas.microsoft.com/office/powerpoint/2010/main" val="533664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859"/>
        <p:cNvGrpSpPr/>
        <p:nvPr/>
      </p:nvGrpSpPr>
      <p:grpSpPr>
        <a:xfrm>
          <a:off x="0" y="0"/>
          <a:ext cx="0" cy="0"/>
          <a:chOff x="0" y="0"/>
          <a:chExt cx="0" cy="0"/>
        </a:xfrm>
      </p:grpSpPr>
      <p:sp>
        <p:nvSpPr>
          <p:cNvPr id="860" name="Google Shape;860;p54"/>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61" name="Google Shape;861;p54"/>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62" name="Google Shape;862;p54"/>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63" name="Google Shape;863;p54"/>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64" name="Google Shape;864;p54"/>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65" name="Google Shape;865;p54"/>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66" name="Google Shape;866;p54"/>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67" name="Google Shape;867;p54"/>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42</a:t>
            </a:fld>
            <a:endParaRPr/>
          </a:p>
        </p:txBody>
      </p:sp>
      <p:sp>
        <p:nvSpPr>
          <p:cNvPr id="868" name="Google Shape;868;p54"/>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869" name="Google Shape;869;p54"/>
          <p:cNvSpPr txBox="1"/>
          <p:nvPr/>
        </p:nvSpPr>
        <p:spPr>
          <a:xfrm>
            <a:off x="2603263" y="156248"/>
            <a:ext cx="3929109" cy="314794"/>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dirty="0">
                <a:solidFill>
                  <a:srgbClr val="FF0000"/>
                </a:solidFill>
              </a:rPr>
              <a:t>ADVANTAGES AND DISADVANTAGES</a:t>
            </a:r>
            <a:endParaRPr sz="1500" b="1" i="0" u="none" strike="noStrike" cap="none" dirty="0">
              <a:solidFill>
                <a:srgbClr val="FF0000"/>
              </a:solidFill>
              <a:latin typeface="Arial"/>
              <a:ea typeface="Arial"/>
              <a:cs typeface="Arial"/>
              <a:sym typeface="Arial"/>
            </a:endParaRPr>
          </a:p>
        </p:txBody>
      </p:sp>
      <p:sp>
        <p:nvSpPr>
          <p:cNvPr id="870" name="Google Shape;870;p54"/>
          <p:cNvSpPr txBox="1"/>
          <p:nvPr/>
        </p:nvSpPr>
        <p:spPr>
          <a:xfrm>
            <a:off x="598800" y="783050"/>
            <a:ext cx="8088000" cy="300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500" b="1" u="sng">
                <a:solidFill>
                  <a:srgbClr val="005893"/>
                </a:solidFill>
                <a:highlight>
                  <a:schemeClr val="lt1"/>
                </a:highlight>
              </a:rPr>
              <a:t>Advantages</a:t>
            </a:r>
            <a:endParaRPr sz="1500" b="1" u="sng">
              <a:solidFill>
                <a:srgbClr val="005893"/>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200" b="1" u="sng">
              <a:solidFill>
                <a:srgbClr val="273239"/>
              </a:solidFill>
              <a:highlight>
                <a:schemeClr val="lt1"/>
              </a:highlight>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highlight>
                  <a:schemeClr val="lt1"/>
                </a:highlight>
              </a:rPr>
              <a:t>Most of the BST operations (e.g., search, max, min, insert, delete.. etc) take O(h) time where h is the height of the BST. The cost of these operations may become O(n) for a skewed Binary tree.</a:t>
            </a:r>
            <a:endParaRPr sz="1300">
              <a:solidFill>
                <a:schemeClr val="dk1"/>
              </a:solidFill>
              <a:highlight>
                <a:schemeClr val="lt1"/>
              </a:highlight>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highlight>
                  <a:schemeClr val="lt1"/>
                </a:highlight>
              </a:rPr>
              <a:t>If we make sure that the height of the tree remains O(log n) after every insertion and deletion, then we can guarantee an upper bound of O(log n) for all these operations.</a:t>
            </a:r>
            <a:endParaRPr sz="1300">
              <a:solidFill>
                <a:schemeClr val="dk1"/>
              </a:solidFill>
              <a:highlight>
                <a:schemeClr val="lt1"/>
              </a:highlight>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highlight>
                  <a:schemeClr val="lt1"/>
                </a:highlight>
              </a:rPr>
              <a:t>The height of a Red-Black tree is always O(log n) where n is the number of nodes in the tree. </a:t>
            </a:r>
            <a:endParaRPr sz="1300">
              <a:solidFill>
                <a:schemeClr val="dk1"/>
              </a:solidFill>
              <a:highlight>
                <a:schemeClr val="lt1"/>
              </a:highlight>
            </a:endParaRPr>
          </a:p>
          <a:p>
            <a:pPr marL="0" lvl="0" indent="0" algn="l" rtl="0">
              <a:lnSpc>
                <a:spcPct val="150000"/>
              </a:lnSpc>
              <a:spcBef>
                <a:spcPts val="0"/>
              </a:spcBef>
              <a:spcAft>
                <a:spcPts val="0"/>
              </a:spcAft>
              <a:buNone/>
            </a:pPr>
            <a:r>
              <a:rPr lang="en" sz="1500" b="1" u="sng">
                <a:solidFill>
                  <a:srgbClr val="005893"/>
                </a:solidFill>
                <a:highlight>
                  <a:schemeClr val="lt1"/>
                </a:highlight>
              </a:rPr>
              <a:t>Disadvantages</a:t>
            </a:r>
            <a:endParaRPr sz="1500" b="1" u="sng">
              <a:solidFill>
                <a:srgbClr val="005893"/>
              </a:solidFill>
              <a:highlight>
                <a:schemeClr val="lt1"/>
              </a:highlight>
            </a:endParaRPr>
          </a:p>
          <a:p>
            <a:pPr marL="457200" lvl="0" indent="-311150" algn="l" rtl="0">
              <a:lnSpc>
                <a:spcPct val="150000"/>
              </a:lnSpc>
              <a:spcBef>
                <a:spcPts val="0"/>
              </a:spcBef>
              <a:spcAft>
                <a:spcPts val="0"/>
              </a:spcAft>
              <a:buClr>
                <a:schemeClr val="dk1"/>
              </a:buClr>
              <a:buSzPts val="1300"/>
              <a:buChar char="●"/>
            </a:pPr>
            <a:r>
              <a:rPr lang="en" sz="1300">
                <a:solidFill>
                  <a:schemeClr val="dk1"/>
                </a:solidFill>
                <a:highlight>
                  <a:schemeClr val="lt1"/>
                </a:highlight>
              </a:rPr>
              <a:t>Relatively complicated to implement because of all the operation edge cases</a:t>
            </a:r>
            <a:endParaRPr sz="1300" b="1" u="sng">
              <a:solidFill>
                <a:schemeClr val="dk1"/>
              </a:solidFill>
              <a:highlight>
                <a:schemeClr val="lt1"/>
              </a:highlight>
            </a:endParaRPr>
          </a:p>
          <a:p>
            <a:pPr marL="0" lvl="0" indent="0" algn="l" rtl="0">
              <a:lnSpc>
                <a:spcPct val="166666"/>
              </a:lnSpc>
              <a:spcBef>
                <a:spcPts val="0"/>
              </a:spcBef>
              <a:spcAft>
                <a:spcPts val="1200"/>
              </a:spcAft>
              <a:buClr>
                <a:schemeClr val="dk1"/>
              </a:buClr>
              <a:buSzPts val="1100"/>
              <a:buFont typeface="Arial"/>
              <a:buNone/>
            </a:pPr>
            <a:endParaRPr sz="1300">
              <a:solidFill>
                <a:schemeClr val="dk1"/>
              </a:solidFill>
              <a:highlight>
                <a:srgbClr val="F9FAFC"/>
              </a:high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874"/>
        <p:cNvGrpSpPr/>
        <p:nvPr/>
      </p:nvGrpSpPr>
      <p:grpSpPr>
        <a:xfrm>
          <a:off x="0" y="0"/>
          <a:ext cx="0" cy="0"/>
          <a:chOff x="0" y="0"/>
          <a:chExt cx="0" cy="0"/>
        </a:xfrm>
      </p:grpSpPr>
      <p:sp>
        <p:nvSpPr>
          <p:cNvPr id="875" name="Google Shape;875;p55"/>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76" name="Google Shape;876;p55"/>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77" name="Google Shape;877;p55"/>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78" name="Google Shape;878;p55"/>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79" name="Google Shape;879;p55"/>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880" name="Google Shape;880;p55"/>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881" name="Google Shape;881;p55"/>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882" name="Google Shape;882;p55"/>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43</a:t>
            </a:fld>
            <a:endParaRPr/>
          </a:p>
        </p:txBody>
      </p:sp>
      <p:sp>
        <p:nvSpPr>
          <p:cNvPr id="883" name="Google Shape;883;p55"/>
          <p:cNvSpPr txBox="1"/>
          <p:nvPr/>
        </p:nvSpPr>
        <p:spPr>
          <a:xfrm>
            <a:off x="464612" y="1092275"/>
            <a:ext cx="8222400" cy="2208000"/>
          </a:xfrm>
          <a:prstGeom prst="rect">
            <a:avLst/>
          </a:prstGeom>
          <a:noFill/>
          <a:ln>
            <a:noFill/>
          </a:ln>
        </p:spPr>
        <p:txBody>
          <a:bodyPr spcFirstLastPara="1" wrap="square" lIns="41575" tIns="41575" rIns="41575" bIns="41575" anchor="t" anchorCtr="0">
            <a:spAutoFit/>
          </a:bodyPr>
          <a:lstStyle/>
          <a:p>
            <a:pPr marL="457200" marR="0" lvl="0" indent="-304800" algn="l" rtl="0">
              <a:lnSpc>
                <a:spcPct val="150000"/>
              </a:lnSpc>
              <a:spcBef>
                <a:spcPts val="0"/>
              </a:spcBef>
              <a:spcAft>
                <a:spcPts val="0"/>
              </a:spcAft>
              <a:buClr>
                <a:schemeClr val="dk1"/>
              </a:buClr>
              <a:buSzPts val="1200"/>
              <a:buChar char="●"/>
            </a:pPr>
            <a:r>
              <a:rPr lang="en" sz="1200">
                <a:solidFill>
                  <a:schemeClr val="dk1"/>
                </a:solidFill>
              </a:rPr>
              <a:t>Red–black trees offer worst-case guarantees for insertion time, deletion time, and search time. </a:t>
            </a:r>
            <a:endParaRPr sz="1200">
              <a:solidFill>
                <a:schemeClr val="dk1"/>
              </a:solidFill>
            </a:endParaRPr>
          </a:p>
          <a:p>
            <a:pPr marL="457200" marR="0" lvl="0" indent="-304800" algn="l" rtl="0">
              <a:lnSpc>
                <a:spcPct val="150000"/>
              </a:lnSpc>
              <a:spcBef>
                <a:spcPts val="0"/>
              </a:spcBef>
              <a:spcAft>
                <a:spcPts val="0"/>
              </a:spcAft>
              <a:buClr>
                <a:schemeClr val="dk1"/>
              </a:buClr>
              <a:buSzPts val="1200"/>
              <a:buChar char="●"/>
            </a:pPr>
            <a:r>
              <a:rPr lang="en" sz="1200">
                <a:solidFill>
                  <a:schemeClr val="dk1"/>
                </a:solidFill>
              </a:rPr>
              <a:t>Not only does this make them valuable in time-sensitive applications such as real-time applications, but it makes them valuable building blocks in other data structures which provide worst-case guarantees</a:t>
            </a:r>
            <a:endParaRPr sz="1200">
              <a:solidFill>
                <a:schemeClr val="dk1"/>
              </a:solidFill>
            </a:endParaRPr>
          </a:p>
          <a:p>
            <a:pPr marL="457200" marR="0" lvl="0" indent="-304800" algn="l" rtl="0">
              <a:lnSpc>
                <a:spcPct val="150000"/>
              </a:lnSpc>
              <a:spcBef>
                <a:spcPts val="0"/>
              </a:spcBef>
              <a:spcAft>
                <a:spcPts val="0"/>
              </a:spcAft>
              <a:buClr>
                <a:schemeClr val="dk1"/>
              </a:buClr>
              <a:buSzPts val="1200"/>
              <a:buChar char="●"/>
            </a:pPr>
            <a:r>
              <a:rPr lang="en" sz="1200">
                <a:solidFill>
                  <a:schemeClr val="dk1"/>
                </a:solidFill>
              </a:rPr>
              <a:t>For example, many data structures used in computational geometry can be based on red–black trees, and the Completely Fair Scheduler used in current Linux kernels uses red–black trees.</a:t>
            </a:r>
            <a:endParaRPr sz="1200">
              <a:solidFill>
                <a:schemeClr val="dk1"/>
              </a:solidFill>
            </a:endParaRPr>
          </a:p>
          <a:p>
            <a:pPr marL="457200" marR="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Linux also uses red-black trees in the </a:t>
            </a:r>
            <a:r>
              <a:rPr lang="en" sz="1200" i="1">
                <a:solidFill>
                  <a:schemeClr val="dk1"/>
                </a:solidFill>
                <a:highlight>
                  <a:srgbClr val="FFFFFF"/>
                </a:highlight>
              </a:rPr>
              <a:t>mmap</a:t>
            </a:r>
            <a:r>
              <a:rPr lang="en" sz="1200">
                <a:solidFill>
                  <a:schemeClr val="dk1"/>
                </a:solidFill>
                <a:highlight>
                  <a:srgbClr val="FFFFFF"/>
                </a:highlight>
              </a:rPr>
              <a:t> and </a:t>
            </a:r>
            <a:r>
              <a:rPr lang="en" sz="1200" i="1">
                <a:solidFill>
                  <a:schemeClr val="dk1"/>
                </a:solidFill>
                <a:highlight>
                  <a:srgbClr val="FFFFFF"/>
                </a:highlight>
              </a:rPr>
              <a:t>munmap</a:t>
            </a:r>
            <a:r>
              <a:rPr lang="en" sz="1200">
                <a:solidFill>
                  <a:schemeClr val="dk1"/>
                </a:solidFill>
                <a:highlight>
                  <a:srgbClr val="FFFFFF"/>
                </a:highlight>
              </a:rPr>
              <a:t> operations for file/memory mapping.</a:t>
            </a:r>
            <a:endParaRPr sz="1200">
              <a:solidFill>
                <a:schemeClr val="dk1"/>
              </a:solidFill>
            </a:endParaRPr>
          </a:p>
          <a:p>
            <a:pPr marL="457200" marR="0" lvl="0" indent="-304800" algn="l" rtl="0">
              <a:lnSpc>
                <a:spcPct val="150000"/>
              </a:lnSpc>
              <a:spcBef>
                <a:spcPts val="0"/>
              </a:spcBef>
              <a:spcAft>
                <a:spcPts val="0"/>
              </a:spcAft>
              <a:buClr>
                <a:schemeClr val="dk1"/>
              </a:buClr>
              <a:buSzPts val="1200"/>
              <a:buChar char="●"/>
            </a:pPr>
            <a:r>
              <a:rPr lang="en" sz="1200" i="1">
                <a:solidFill>
                  <a:schemeClr val="dk1"/>
                </a:solidFill>
                <a:highlight>
                  <a:srgbClr val="FFFFFF"/>
                </a:highlight>
              </a:rPr>
              <a:t>TreeSet</a:t>
            </a:r>
            <a:r>
              <a:rPr lang="en" sz="1200">
                <a:solidFill>
                  <a:schemeClr val="dk1"/>
                </a:solidFill>
                <a:highlight>
                  <a:srgbClr val="FFFFFF"/>
                </a:highlight>
              </a:rPr>
              <a:t>, </a:t>
            </a:r>
            <a:r>
              <a:rPr lang="en" sz="1200" i="1">
                <a:solidFill>
                  <a:schemeClr val="dk1"/>
                </a:solidFill>
                <a:highlight>
                  <a:srgbClr val="FFFFFF"/>
                </a:highlight>
              </a:rPr>
              <a:t>TreeMap</a:t>
            </a:r>
            <a:r>
              <a:rPr lang="en" sz="1200">
                <a:solidFill>
                  <a:schemeClr val="dk1"/>
                </a:solidFill>
                <a:highlight>
                  <a:srgbClr val="FFFFFF"/>
                </a:highlight>
              </a:rPr>
              <a:t>, and </a:t>
            </a:r>
            <a:r>
              <a:rPr lang="en" sz="1200" i="1">
                <a:solidFill>
                  <a:schemeClr val="dk1"/>
                </a:solidFill>
                <a:highlight>
                  <a:srgbClr val="FFFFFF"/>
                </a:highlight>
              </a:rPr>
              <a:t>Hashmap</a:t>
            </a:r>
            <a:r>
              <a:rPr lang="en" sz="1200">
                <a:solidFill>
                  <a:schemeClr val="dk1"/>
                </a:solidFill>
                <a:highlight>
                  <a:srgbClr val="FFFFFF"/>
                </a:highlight>
              </a:rPr>
              <a:t> in the Java Collections Library use red black trees.</a:t>
            </a:r>
            <a:endParaRPr sz="1200">
              <a:solidFill>
                <a:schemeClr val="dk1"/>
              </a:solidFill>
              <a:highlight>
                <a:srgbClr val="FFFFFF"/>
              </a:highlight>
            </a:endParaRPr>
          </a:p>
          <a:p>
            <a:pPr marL="457200" marR="0" lvl="0" indent="-304800" algn="l" rtl="0">
              <a:lnSpc>
                <a:spcPct val="150000"/>
              </a:lnSpc>
              <a:spcBef>
                <a:spcPts val="0"/>
              </a:spcBef>
              <a:spcAft>
                <a:spcPts val="0"/>
              </a:spcAft>
              <a:buClr>
                <a:schemeClr val="dk1"/>
              </a:buClr>
              <a:buSzPts val="1200"/>
              <a:buChar char="●"/>
            </a:pPr>
            <a:r>
              <a:rPr lang="en" sz="1200">
                <a:solidFill>
                  <a:schemeClr val="dk1"/>
                </a:solidFill>
                <a:highlight>
                  <a:srgbClr val="FFFFFF"/>
                </a:highlight>
              </a:rPr>
              <a:t>Red-black trees are used for geometric range searches, k-means clustering, and text-mining.</a:t>
            </a:r>
            <a:endParaRPr sz="1200">
              <a:solidFill>
                <a:schemeClr val="dk1"/>
              </a:solidFill>
              <a:highlight>
                <a:srgbClr val="FFFFFF"/>
              </a:highlight>
            </a:endParaRPr>
          </a:p>
        </p:txBody>
      </p:sp>
      <p:sp>
        <p:nvSpPr>
          <p:cNvPr id="884" name="Google Shape;884;p55"/>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APPLICATIONS</a:t>
            </a:r>
            <a:endParaRPr sz="1500" b="1" i="0" u="none" strike="noStrike" cap="none">
              <a:solidFill>
                <a:srgbClr val="FF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49"/>
        <p:cNvGrpSpPr/>
        <p:nvPr/>
      </p:nvGrpSpPr>
      <p:grpSpPr>
        <a:xfrm>
          <a:off x="0" y="0"/>
          <a:ext cx="0" cy="0"/>
          <a:chOff x="0" y="0"/>
          <a:chExt cx="0" cy="0"/>
        </a:xfrm>
      </p:grpSpPr>
      <p:sp>
        <p:nvSpPr>
          <p:cNvPr id="150" name="Google Shape;150;p19"/>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51" name="Google Shape;151;p19"/>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52" name="Google Shape;152;p19"/>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53" name="Google Shape;153;p19"/>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54" name="Google Shape;154;p19"/>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55" name="Google Shape;155;p19"/>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156" name="Google Shape;156;p19"/>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57" name="Google Shape;157;p19"/>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5</a:t>
            </a:fld>
            <a:endParaRPr/>
          </a:p>
        </p:txBody>
      </p:sp>
      <p:sp>
        <p:nvSpPr>
          <p:cNvPr id="158" name="Google Shape;158;p19"/>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59" name="Google Shape;159;p19"/>
          <p:cNvSpPr txBox="1"/>
          <p:nvPr/>
        </p:nvSpPr>
        <p:spPr>
          <a:xfrm>
            <a:off x="2499714" y="135750"/>
            <a:ext cx="40839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pic>
        <p:nvPicPr>
          <p:cNvPr id="160" name="Google Shape;160;p19"/>
          <p:cNvPicPr preferRelativeResize="0"/>
          <p:nvPr/>
        </p:nvPicPr>
        <p:blipFill>
          <a:blip r:embed="rId4">
            <a:alphaModFix/>
          </a:blip>
          <a:stretch>
            <a:fillRect/>
          </a:stretch>
        </p:blipFill>
        <p:spPr>
          <a:xfrm>
            <a:off x="862688" y="633700"/>
            <a:ext cx="7621599" cy="4402849"/>
          </a:xfrm>
          <a:prstGeom prst="rect">
            <a:avLst/>
          </a:prstGeom>
          <a:noFill/>
          <a:ln>
            <a:noFill/>
          </a:ln>
        </p:spPr>
      </p:pic>
      <p:pic>
        <p:nvPicPr>
          <p:cNvPr id="161" name="Google Shape;161;p19"/>
          <p:cNvPicPr preferRelativeResize="0"/>
          <p:nvPr/>
        </p:nvPicPr>
        <p:blipFill>
          <a:blip r:embed="rId5">
            <a:alphaModFix/>
          </a:blip>
          <a:stretch>
            <a:fillRect/>
          </a:stretch>
        </p:blipFill>
        <p:spPr>
          <a:xfrm>
            <a:off x="6119475" y="3553634"/>
            <a:ext cx="1673700" cy="1420942"/>
          </a:xfrm>
          <a:prstGeom prst="rect">
            <a:avLst/>
          </a:prstGeom>
          <a:noFill/>
          <a:ln>
            <a:noFill/>
          </a:ln>
        </p:spPr>
      </p:pic>
      <p:sp>
        <p:nvSpPr>
          <p:cNvPr id="162" name="Google Shape;162;p19"/>
          <p:cNvSpPr txBox="1"/>
          <p:nvPr/>
        </p:nvSpPr>
        <p:spPr>
          <a:xfrm>
            <a:off x="6752175" y="3651325"/>
            <a:ext cx="783300" cy="354000"/>
          </a:xfrm>
          <a:prstGeom prst="rect">
            <a:avLst/>
          </a:prstGeom>
          <a:solidFill>
            <a:srgbClr val="F0F0F0"/>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Element</a:t>
            </a:r>
            <a:endParaRPr sz="1100"/>
          </a:p>
        </p:txBody>
      </p:sp>
      <p:sp>
        <p:nvSpPr>
          <p:cNvPr id="163" name="Google Shape;163;p19"/>
          <p:cNvSpPr txBox="1"/>
          <p:nvPr/>
        </p:nvSpPr>
        <p:spPr>
          <a:xfrm>
            <a:off x="6752175" y="4087100"/>
            <a:ext cx="783300" cy="3540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Minimum</a:t>
            </a:r>
            <a:endParaRPr sz="1100"/>
          </a:p>
        </p:txBody>
      </p:sp>
      <p:sp>
        <p:nvSpPr>
          <p:cNvPr id="164" name="Google Shape;164;p19"/>
          <p:cNvSpPr txBox="1"/>
          <p:nvPr/>
        </p:nvSpPr>
        <p:spPr>
          <a:xfrm>
            <a:off x="6752175" y="4522875"/>
            <a:ext cx="833100" cy="3540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Maximum</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p20"/>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5" name="Google Shape;165;p20"/>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6" name="Google Shape;166;p20"/>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7" name="Google Shape;167;p2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8" name="Google Shape;168;p20"/>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sz="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69" name="Google Shape;169;p20"/>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RV College of</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6250"/>
              </a:lnSpc>
              <a:spcBef>
                <a:spcPts val="0"/>
              </a:spcBef>
              <a:spcAft>
                <a:spcPts val="0"/>
              </a:spcAft>
              <a:buClr>
                <a:srgbClr val="231F20"/>
              </a:buClr>
              <a:buSzPts val="700"/>
              <a:buFont typeface="Helvetica Neue"/>
              <a:buNone/>
              <a:tabLst/>
              <a:defRPr/>
            </a:pPr>
            <a:r>
              <a:rPr kumimoji="0" lang="en" sz="700" b="1" i="0" u="none" strike="noStrike" kern="0" cap="none" spc="0" normalizeH="0" baseline="0" noProof="0">
                <a:ln>
                  <a:noFill/>
                </a:ln>
                <a:solidFill>
                  <a:srgbClr val="231F20"/>
                </a:solidFill>
                <a:effectLst/>
                <a:uLnTx/>
                <a:uFillTx/>
                <a:latin typeface="Helvetica Neue"/>
                <a:ea typeface="Helvetica Neue"/>
                <a:cs typeface="Helvetica Neue"/>
                <a:sym typeface="Helvetica Neue"/>
              </a:rPr>
              <a:t>Engineering </a:t>
            </a:r>
            <a:endParaRPr kumimoji="0" sz="6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0" name="Google Shape;170;p20"/>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71" name="Google Shape;171;p20"/>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fld id="{00000000-1234-1234-1234-123412341234}" type="slidenum">
              <a:rPr kumimoji="0" lang="en" sz="800" b="0" i="0" u="none" strike="noStrike" kern="0" cap="none" spc="0" normalizeH="0" baseline="0" noProof="0">
                <a:ln>
                  <a:noFill/>
                </a:ln>
                <a:solidFill>
                  <a:srgbClr val="898989"/>
                </a:solidFill>
                <a:effectLst/>
                <a:uLnTx/>
                <a:uFillTx/>
                <a:latin typeface="Calibri"/>
                <a:cs typeface="Calibri"/>
                <a:sym typeface="Calibri"/>
              </a:rPr>
              <a:pPr marL="0" marR="0" lvl="0" indent="0" algn="r" defTabSz="914400" rtl="0" eaLnBrk="1" fontAlgn="auto" latinLnBrk="0" hangingPunct="1">
                <a:lnSpc>
                  <a:spcPct val="100000"/>
                </a:lnSpc>
                <a:spcBef>
                  <a:spcPts val="0"/>
                </a:spcBef>
                <a:spcAft>
                  <a:spcPts val="0"/>
                </a:spcAft>
                <a:buClr>
                  <a:srgbClr val="898989"/>
                </a:buClr>
                <a:buSzPts val="800"/>
                <a:buFont typeface="Calibri"/>
                <a:buNone/>
                <a:tabLst/>
                <a:defRPr/>
              </a:pPr>
              <a:t>6</a:t>
            </a:fld>
            <a:endParaRPr kumimoji="0" sz="800" b="0" i="0" u="none" strike="noStrike" kern="0" cap="none" spc="0" normalizeH="0" baseline="0" noProof="0">
              <a:ln>
                <a:noFill/>
              </a:ln>
              <a:solidFill>
                <a:srgbClr val="898989"/>
              </a:solidFill>
              <a:effectLst/>
              <a:uLnTx/>
              <a:uFillTx/>
              <a:latin typeface="Calibri"/>
              <a:cs typeface="Calibri"/>
              <a:sym typeface="Calibri"/>
            </a:endParaRPr>
          </a:p>
        </p:txBody>
      </p:sp>
      <p:sp>
        <p:nvSpPr>
          <p:cNvPr id="172" name="Google Shape;172;p20"/>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73" name="Google Shape;173;p20"/>
          <p:cNvSpPr txBox="1"/>
          <p:nvPr/>
        </p:nvSpPr>
        <p:spPr>
          <a:xfrm>
            <a:off x="2499714" y="135750"/>
            <a:ext cx="40839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1500"/>
              <a:buFont typeface="Arial"/>
              <a:buNone/>
              <a:tabLst/>
              <a:defRPr/>
            </a:pPr>
            <a:r>
              <a:rPr kumimoji="0" lang="en" sz="1500" b="1" i="0" u="none" strike="noStrike" kern="0" cap="none" spc="0" normalizeH="0" baseline="0" noProof="0" dirty="0">
                <a:ln>
                  <a:noFill/>
                </a:ln>
                <a:solidFill>
                  <a:srgbClr val="FF0000"/>
                </a:solidFill>
                <a:effectLst/>
                <a:uLnTx/>
                <a:uFillTx/>
                <a:latin typeface="Arial"/>
                <a:cs typeface="Arial"/>
                <a:sym typeface="Arial"/>
              </a:rPr>
              <a:t>OPERATIONS ON RED BLACK TREES</a:t>
            </a:r>
            <a:endParaRPr kumimoji="0" sz="1500" b="1" i="0" u="none" strike="noStrike" kern="0" cap="none" spc="0" normalizeH="0" baseline="0" noProof="0" dirty="0">
              <a:ln>
                <a:noFill/>
              </a:ln>
              <a:solidFill>
                <a:srgbClr val="FF0000"/>
              </a:solidFill>
              <a:effectLst/>
              <a:uLnTx/>
              <a:uFillTx/>
              <a:latin typeface="Arial"/>
              <a:ea typeface="Arial"/>
              <a:cs typeface="Arial"/>
              <a:sym typeface="Arial"/>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B6D75176-207F-48EF-B48D-FDC5D9F7E179}"/>
                  </a:ext>
                </a:extLst>
              </p:cNvPr>
              <p:cNvGraphicFramePr>
                <a:graphicFrameLocks noGrp="1"/>
              </p:cNvGraphicFramePr>
              <p:nvPr/>
            </p:nvGraphicFramePr>
            <p:xfrm>
              <a:off x="167640" y="645532"/>
              <a:ext cx="8877300" cy="4360786"/>
            </p:xfrm>
            <a:graphic>
              <a:graphicData uri="http://schemas.microsoft.com/office/webextensions/webextension/2010/11">
                <we:webextensionref xmlns:we="http://schemas.microsoft.com/office/webextensions/webextension/2010/11" xmlns:r="http://schemas.openxmlformats.org/officeDocument/2006/relationships" r:id="rId4"/>
              </a:graphicData>
            </a:graphic>
          </p:graphicFrame>
        </mc:Choice>
        <mc:Fallback xmlns="">
          <p:pic>
            <p:nvPicPr>
              <p:cNvPr id="4" name="Add-in 3" title="Web Viewer">
                <a:extLst>
                  <a:ext uri="{FF2B5EF4-FFF2-40B4-BE49-F238E27FC236}">
                    <a16:creationId xmlns:a16="http://schemas.microsoft.com/office/drawing/2014/main" id="{B6D75176-207F-48EF-B48D-FDC5D9F7E179}"/>
                  </a:ext>
                </a:extLst>
              </p:cNvPr>
              <p:cNvPicPr>
                <a:picLocks noGrp="1" noRot="1" noChangeAspect="1" noMove="1" noResize="1" noEditPoints="1" noAdjustHandles="1" noChangeArrowheads="1" noChangeShapeType="1"/>
              </p:cNvPicPr>
              <p:nvPr/>
            </p:nvPicPr>
            <p:blipFill>
              <a:blip r:embed="rId5"/>
              <a:stretch>
                <a:fillRect/>
              </a:stretch>
            </p:blipFill>
            <p:spPr>
              <a:xfrm>
                <a:off x="167640" y="645532"/>
                <a:ext cx="8877300" cy="4360786"/>
              </a:xfrm>
              <a:prstGeom prst="rect">
                <a:avLst/>
              </a:prstGeom>
            </p:spPr>
          </p:pic>
        </mc:Fallback>
      </mc:AlternateContent>
    </p:spTree>
    <p:extLst>
      <p:ext uri="{BB962C8B-B14F-4D97-AF65-F5344CB8AC3E}">
        <p14:creationId xmlns:p14="http://schemas.microsoft.com/office/powerpoint/2010/main" val="702959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68"/>
        <p:cNvGrpSpPr/>
        <p:nvPr/>
      </p:nvGrpSpPr>
      <p:grpSpPr>
        <a:xfrm>
          <a:off x="0" y="0"/>
          <a:ext cx="0" cy="0"/>
          <a:chOff x="0" y="0"/>
          <a:chExt cx="0" cy="0"/>
        </a:xfrm>
      </p:grpSpPr>
      <p:sp>
        <p:nvSpPr>
          <p:cNvPr id="169" name="Google Shape;169;p20"/>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70" name="Google Shape;170;p20"/>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71" name="Google Shape;171;p20"/>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72" name="Google Shape;172;p20"/>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73" name="Google Shape;173;p20"/>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74" name="Google Shape;174;p20"/>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175" name="Google Shape;175;p20"/>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76" name="Google Shape;176;p20"/>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7</a:t>
            </a:fld>
            <a:endParaRPr/>
          </a:p>
        </p:txBody>
      </p:sp>
      <p:sp>
        <p:nvSpPr>
          <p:cNvPr id="177" name="Google Shape;177;p20"/>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78" name="Google Shape;178;p20"/>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179" name="Google Shape;179;p20"/>
          <p:cNvSpPr txBox="1"/>
          <p:nvPr/>
        </p:nvSpPr>
        <p:spPr>
          <a:xfrm>
            <a:off x="474550" y="734775"/>
            <a:ext cx="8312400" cy="303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1) Rotation</a:t>
            </a:r>
            <a:endParaRPr sz="1500" b="1" u="sng">
              <a:solidFill>
                <a:srgbClr val="005893"/>
              </a:solidFill>
            </a:endParaRPr>
          </a:p>
          <a:p>
            <a:pPr marL="0" lvl="0" indent="0" algn="l" rtl="0">
              <a:spcBef>
                <a:spcPts val="0"/>
              </a:spcBef>
              <a:spcAft>
                <a:spcPts val="0"/>
              </a:spcAft>
              <a:buNone/>
            </a:pPr>
            <a:endParaRPr sz="1500" b="1" u="sng">
              <a:solidFill>
                <a:srgbClr val="005893"/>
              </a:solidFill>
            </a:endParaRPr>
          </a:p>
          <a:p>
            <a:pPr marL="0" lvl="0" indent="0" algn="l" rtl="0">
              <a:lnSpc>
                <a:spcPct val="166666"/>
              </a:lnSpc>
              <a:spcBef>
                <a:spcPts val="0"/>
              </a:spcBef>
              <a:spcAft>
                <a:spcPts val="0"/>
              </a:spcAft>
              <a:buClr>
                <a:schemeClr val="dk1"/>
              </a:buClr>
              <a:buSzPts val="1100"/>
              <a:buFont typeface="Arial"/>
              <a:buNone/>
            </a:pPr>
            <a:r>
              <a:rPr lang="en" sz="1300">
                <a:solidFill>
                  <a:schemeClr val="dk1"/>
                </a:solidFill>
                <a:highlight>
                  <a:srgbClr val="F9FAFC"/>
                </a:highlight>
              </a:rPr>
              <a:t>In rotation operation, the positions of the nodes of a subtree are interchanged. Rotation operation is used for maintaining the properties of a red-black tree when they are violated by other operations such as insertion and deletion.</a:t>
            </a:r>
            <a:endParaRPr sz="1300">
              <a:solidFill>
                <a:schemeClr val="dk1"/>
              </a:solidFill>
              <a:highlight>
                <a:srgbClr val="F9FAFC"/>
              </a:highlight>
            </a:endParaRPr>
          </a:p>
          <a:p>
            <a:pPr marL="0" lvl="0" indent="0" algn="l" rtl="0">
              <a:spcBef>
                <a:spcPts val="1200"/>
              </a:spcBef>
              <a:spcAft>
                <a:spcPts val="0"/>
              </a:spcAft>
              <a:buNone/>
            </a:pPr>
            <a:r>
              <a:rPr lang="en" sz="1300">
                <a:solidFill>
                  <a:schemeClr val="dk1"/>
                </a:solidFill>
              </a:rPr>
              <a:t>There are 3 types of rotation</a:t>
            </a:r>
            <a:endParaRPr sz="1300">
              <a:solidFill>
                <a:schemeClr val="dk1"/>
              </a:solidFill>
            </a:endParaRPr>
          </a:p>
          <a:p>
            <a:pPr marL="0" lvl="0" indent="0" algn="l" rtl="0">
              <a:spcBef>
                <a:spcPts val="0"/>
              </a:spcBef>
              <a:spcAft>
                <a:spcPts val="0"/>
              </a:spcAft>
              <a:buNone/>
            </a:pPr>
            <a:endParaRPr sz="1300">
              <a:solidFill>
                <a:schemeClr val="dk1"/>
              </a:solidFill>
            </a:endParaRPr>
          </a:p>
          <a:p>
            <a:pPr marL="0" lvl="0" indent="0" algn="l" rtl="0">
              <a:spcBef>
                <a:spcPts val="0"/>
              </a:spcBef>
              <a:spcAft>
                <a:spcPts val="0"/>
              </a:spcAft>
              <a:buNone/>
            </a:pPr>
            <a:r>
              <a:rPr lang="en" sz="1300">
                <a:solidFill>
                  <a:schemeClr val="dk1"/>
                </a:solidFill>
              </a:rPr>
              <a:t>1a) Left rotate</a:t>
            </a:r>
            <a:endParaRPr sz="1300">
              <a:solidFill>
                <a:schemeClr val="dk1"/>
              </a:solidFill>
            </a:endParaRPr>
          </a:p>
          <a:p>
            <a:pPr marL="0" lvl="0" indent="0" algn="l" rtl="0">
              <a:spcBef>
                <a:spcPts val="0"/>
              </a:spcBef>
              <a:spcAft>
                <a:spcPts val="0"/>
              </a:spcAft>
              <a:buNone/>
            </a:pPr>
            <a:r>
              <a:rPr lang="en" sz="1300">
                <a:solidFill>
                  <a:schemeClr val="dk1"/>
                </a:solidFill>
              </a:rPr>
              <a:t>1b) Right rotate</a:t>
            </a:r>
            <a:endParaRPr sz="1300">
              <a:solidFill>
                <a:schemeClr val="dk1"/>
              </a:solidFill>
            </a:endParaRPr>
          </a:p>
          <a:p>
            <a:pPr marL="0" lvl="0" indent="0" algn="l" rtl="0">
              <a:spcBef>
                <a:spcPts val="0"/>
              </a:spcBef>
              <a:spcAft>
                <a:spcPts val="0"/>
              </a:spcAft>
              <a:buNone/>
            </a:pPr>
            <a:r>
              <a:rPr lang="en" sz="1300">
                <a:solidFill>
                  <a:schemeClr val="dk1"/>
                </a:solidFill>
              </a:rPr>
              <a:t>1c) Left-Right rotate</a:t>
            </a:r>
            <a:endParaRPr sz="1300">
              <a:solidFill>
                <a:schemeClr val="dk1"/>
              </a:solidFill>
            </a:endParaRPr>
          </a:p>
          <a:p>
            <a:pPr marL="0" lvl="0" indent="0" algn="l" rtl="0">
              <a:spcBef>
                <a:spcPts val="0"/>
              </a:spcBef>
              <a:spcAft>
                <a:spcPts val="0"/>
              </a:spcAft>
              <a:buNone/>
            </a:pPr>
            <a:endParaRPr sz="1500" b="1" u="sng">
              <a:solidFill>
                <a:srgbClr val="00589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83"/>
        <p:cNvGrpSpPr/>
        <p:nvPr/>
      </p:nvGrpSpPr>
      <p:grpSpPr>
        <a:xfrm>
          <a:off x="0" y="0"/>
          <a:ext cx="0" cy="0"/>
          <a:chOff x="0" y="0"/>
          <a:chExt cx="0" cy="0"/>
        </a:xfrm>
      </p:grpSpPr>
      <p:sp>
        <p:nvSpPr>
          <p:cNvPr id="184" name="Google Shape;184;p21"/>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85" name="Google Shape;185;p21"/>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86" name="Google Shape;186;p21"/>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87" name="Google Shape;187;p21"/>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88" name="Google Shape;188;p21"/>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189" name="Google Shape;189;p21"/>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190" name="Google Shape;190;p21"/>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191" name="Google Shape;191;p21"/>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8</a:t>
            </a:fld>
            <a:endParaRPr/>
          </a:p>
        </p:txBody>
      </p:sp>
      <p:sp>
        <p:nvSpPr>
          <p:cNvPr id="192" name="Google Shape;192;p21"/>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193" name="Google Shape;193;p21"/>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sp>
        <p:nvSpPr>
          <p:cNvPr id="194" name="Google Shape;194;p21"/>
          <p:cNvSpPr txBox="1"/>
          <p:nvPr/>
        </p:nvSpPr>
        <p:spPr>
          <a:xfrm>
            <a:off x="398350" y="734775"/>
            <a:ext cx="83124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u="sng">
                <a:solidFill>
                  <a:srgbClr val="005893"/>
                </a:solidFill>
              </a:rPr>
              <a:t>1a) Left rotation</a:t>
            </a:r>
            <a:endParaRPr sz="1500" b="1" u="sng">
              <a:solidFill>
                <a:srgbClr val="005893"/>
              </a:solidFill>
            </a:endParaRPr>
          </a:p>
          <a:p>
            <a:pPr marL="0" lvl="0" indent="0" algn="l" rtl="0">
              <a:spcBef>
                <a:spcPts val="0"/>
              </a:spcBef>
              <a:spcAft>
                <a:spcPts val="0"/>
              </a:spcAft>
              <a:buNone/>
            </a:pPr>
            <a:endParaRPr sz="1500" b="1" u="sng">
              <a:solidFill>
                <a:srgbClr val="005893"/>
              </a:solidFill>
            </a:endParaRPr>
          </a:p>
          <a:p>
            <a:pPr marL="0" lvl="0" indent="0" algn="l" rtl="0">
              <a:spcBef>
                <a:spcPts val="0"/>
              </a:spcBef>
              <a:spcAft>
                <a:spcPts val="0"/>
              </a:spcAft>
              <a:buNone/>
            </a:pPr>
            <a:r>
              <a:rPr lang="en" b="1" u="sng">
                <a:solidFill>
                  <a:schemeClr val="dk1"/>
                </a:solidFill>
              </a:rPr>
              <a:t>Algorithm</a:t>
            </a:r>
            <a:endParaRPr sz="1300">
              <a:solidFill>
                <a:schemeClr val="dk1"/>
              </a:solidFill>
            </a:endParaRPr>
          </a:p>
        </p:txBody>
      </p:sp>
      <p:pic>
        <p:nvPicPr>
          <p:cNvPr id="195" name="Google Shape;195;p21"/>
          <p:cNvPicPr preferRelativeResize="0"/>
          <p:nvPr/>
        </p:nvPicPr>
        <p:blipFill>
          <a:blip r:embed="rId4">
            <a:alphaModFix/>
          </a:blip>
          <a:stretch>
            <a:fillRect/>
          </a:stretch>
        </p:blipFill>
        <p:spPr>
          <a:xfrm>
            <a:off x="331025" y="2077974"/>
            <a:ext cx="1569900" cy="1927501"/>
          </a:xfrm>
          <a:prstGeom prst="rect">
            <a:avLst/>
          </a:prstGeom>
          <a:noFill/>
          <a:ln>
            <a:noFill/>
          </a:ln>
        </p:spPr>
      </p:pic>
      <p:sp>
        <p:nvSpPr>
          <p:cNvPr id="196" name="Google Shape;196;p21"/>
          <p:cNvSpPr txBox="1"/>
          <p:nvPr/>
        </p:nvSpPr>
        <p:spPr>
          <a:xfrm>
            <a:off x="331025" y="4251475"/>
            <a:ext cx="2251800" cy="3849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t>To perform LeftRotate(x,y)</a:t>
            </a:r>
            <a:endParaRPr sz="1300"/>
          </a:p>
        </p:txBody>
      </p:sp>
      <p:sp>
        <p:nvSpPr>
          <p:cNvPr id="197" name="Google Shape;197;p21"/>
          <p:cNvSpPr txBox="1"/>
          <p:nvPr/>
        </p:nvSpPr>
        <p:spPr>
          <a:xfrm>
            <a:off x="2582825" y="1667325"/>
            <a:ext cx="1325100" cy="13854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a:solidFill>
                  <a:schemeClr val="dk1"/>
                </a:solidFill>
                <a:highlight>
                  <a:srgbClr val="F9FAFC"/>
                </a:highlight>
              </a:rPr>
              <a:t>1. If y has a left subtree, assign x as the parent of the left subtree of y</a:t>
            </a:r>
            <a:endParaRPr sz="1300">
              <a:solidFill>
                <a:schemeClr val="dk1"/>
              </a:solidFill>
              <a:highlight>
                <a:srgbClr val="F9FAFC"/>
              </a:highlight>
            </a:endParaRPr>
          </a:p>
          <a:p>
            <a:pPr marL="0" lvl="0" indent="0" algn="l" rtl="0">
              <a:spcBef>
                <a:spcPts val="0"/>
              </a:spcBef>
              <a:spcAft>
                <a:spcPts val="0"/>
              </a:spcAft>
              <a:buNone/>
            </a:pPr>
            <a:r>
              <a:rPr lang="en" sz="1300">
                <a:solidFill>
                  <a:schemeClr val="dk1"/>
                </a:solidFill>
                <a:highlight>
                  <a:srgbClr val="F9FAFC"/>
                </a:highlight>
              </a:rPr>
              <a:t> </a:t>
            </a:r>
            <a:endParaRPr sz="1300">
              <a:solidFill>
                <a:schemeClr val="dk1"/>
              </a:solidFill>
              <a:highlight>
                <a:srgbClr val="F9FAFC"/>
              </a:highlight>
            </a:endParaRPr>
          </a:p>
        </p:txBody>
      </p:sp>
      <p:pic>
        <p:nvPicPr>
          <p:cNvPr id="198" name="Google Shape;198;p21"/>
          <p:cNvPicPr preferRelativeResize="0"/>
          <p:nvPr/>
        </p:nvPicPr>
        <p:blipFill>
          <a:blip r:embed="rId5">
            <a:alphaModFix/>
          </a:blip>
          <a:stretch>
            <a:fillRect/>
          </a:stretch>
        </p:blipFill>
        <p:spPr>
          <a:xfrm>
            <a:off x="2582825" y="3052720"/>
            <a:ext cx="1325100" cy="1212480"/>
          </a:xfrm>
          <a:prstGeom prst="rect">
            <a:avLst/>
          </a:prstGeom>
          <a:noFill/>
          <a:ln>
            <a:noFill/>
          </a:ln>
        </p:spPr>
      </p:pic>
      <p:sp>
        <p:nvSpPr>
          <p:cNvPr id="199" name="Google Shape;199;p21"/>
          <p:cNvSpPr txBox="1"/>
          <p:nvPr/>
        </p:nvSpPr>
        <p:spPr>
          <a:xfrm>
            <a:off x="7479725" y="1689550"/>
            <a:ext cx="1569900" cy="58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91425" tIns="91425" rIns="91425" bIns="91425" anchor="ctr" anchorCtr="0">
            <a:spAutoFit/>
          </a:bodyPr>
          <a:lstStyle/>
          <a:p>
            <a:pPr marL="0" lvl="0" indent="0" algn="l" rtl="0">
              <a:spcBef>
                <a:spcPts val="0"/>
              </a:spcBef>
              <a:spcAft>
                <a:spcPts val="0"/>
              </a:spcAft>
              <a:buNone/>
            </a:pPr>
            <a:r>
              <a:rPr lang="en" sz="1300" dirty="0"/>
              <a:t>3. </a:t>
            </a:r>
            <a:r>
              <a:rPr lang="en" sz="1300" dirty="0">
                <a:solidFill>
                  <a:schemeClr val="dk1"/>
                </a:solidFill>
                <a:highlight>
                  <a:srgbClr val="F9FAFC"/>
                </a:highlight>
              </a:rPr>
              <a:t>Make y as the           parent of x</a:t>
            </a:r>
            <a:endParaRPr sz="1300" dirty="0"/>
          </a:p>
        </p:txBody>
      </p:sp>
      <p:sp>
        <p:nvSpPr>
          <p:cNvPr id="200" name="Google Shape;200;p21"/>
          <p:cNvSpPr txBox="1"/>
          <p:nvPr/>
        </p:nvSpPr>
        <p:spPr>
          <a:xfrm>
            <a:off x="4115375" y="1689550"/>
            <a:ext cx="32079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t>2. Change parent of x to that of y</a:t>
            </a:r>
            <a:endParaRPr sz="1300"/>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a.If the parent of x is NULL, make y as the root of the tree</a:t>
            </a:r>
            <a:endParaRPr sz="1300">
              <a:solidFill>
                <a:schemeClr val="dk1"/>
              </a:solidFill>
              <a:highlight>
                <a:srgbClr val="F9FAFC"/>
              </a:highlight>
            </a:endParaRPr>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b.Else if x is the left child of p, make y as the left child of p</a:t>
            </a:r>
            <a:endParaRPr sz="1300">
              <a:solidFill>
                <a:schemeClr val="dk1"/>
              </a:solidFill>
              <a:highlight>
                <a:srgbClr val="F9FAFC"/>
              </a:highlight>
            </a:endParaRPr>
          </a:p>
          <a:p>
            <a:pPr marL="0" lvl="0" indent="0" algn="l" rtl="0">
              <a:spcBef>
                <a:spcPts val="0"/>
              </a:spcBef>
              <a:spcAft>
                <a:spcPts val="0"/>
              </a:spcAft>
              <a:buClr>
                <a:schemeClr val="dk1"/>
              </a:buClr>
              <a:buSzPts val="1100"/>
              <a:buFont typeface="Arial"/>
              <a:buNone/>
            </a:pPr>
            <a:r>
              <a:rPr lang="en" sz="1300">
                <a:solidFill>
                  <a:schemeClr val="dk1"/>
                </a:solidFill>
                <a:highlight>
                  <a:srgbClr val="F9FAFC"/>
                </a:highlight>
              </a:rPr>
              <a:t>c.Else assign y as the right child of p </a:t>
            </a:r>
            <a:endParaRPr sz="1300"/>
          </a:p>
        </p:txBody>
      </p:sp>
      <p:pic>
        <p:nvPicPr>
          <p:cNvPr id="201" name="Google Shape;201;p21"/>
          <p:cNvPicPr preferRelativeResize="0"/>
          <p:nvPr/>
        </p:nvPicPr>
        <p:blipFill>
          <a:blip r:embed="rId6">
            <a:alphaModFix/>
          </a:blip>
          <a:stretch>
            <a:fillRect/>
          </a:stretch>
        </p:blipFill>
        <p:spPr>
          <a:xfrm>
            <a:off x="7473872" y="2690173"/>
            <a:ext cx="1569900" cy="1677427"/>
          </a:xfrm>
          <a:prstGeom prst="rect">
            <a:avLst/>
          </a:prstGeom>
          <a:noFill/>
          <a:ln>
            <a:noFill/>
          </a:ln>
        </p:spPr>
      </p:pic>
      <p:pic>
        <p:nvPicPr>
          <p:cNvPr id="202" name="Google Shape;202;p21"/>
          <p:cNvPicPr preferRelativeResize="0"/>
          <p:nvPr/>
        </p:nvPicPr>
        <p:blipFill>
          <a:blip r:embed="rId7">
            <a:alphaModFix/>
          </a:blip>
          <a:stretch>
            <a:fillRect/>
          </a:stretch>
        </p:blipFill>
        <p:spPr>
          <a:xfrm>
            <a:off x="4673822" y="3167831"/>
            <a:ext cx="1714500" cy="1165266"/>
          </a:xfrm>
          <a:prstGeom prst="rect">
            <a:avLst/>
          </a:prstGeom>
          <a:noFill/>
          <a:ln>
            <a:noFill/>
          </a:ln>
        </p:spPr>
      </p:pic>
      <p:sp>
        <p:nvSpPr>
          <p:cNvPr id="203" name="Google Shape;203;p21"/>
          <p:cNvSpPr txBox="1"/>
          <p:nvPr/>
        </p:nvSpPr>
        <p:spPr>
          <a:xfrm>
            <a:off x="331025" y="1637225"/>
            <a:ext cx="15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Let initial tree be</a:t>
            </a:r>
            <a:endParaRPr/>
          </a:p>
        </p:txBody>
      </p:sp>
      <p:sp>
        <p:nvSpPr>
          <p:cNvPr id="204" name="Google Shape;204;p21"/>
          <p:cNvSpPr/>
          <p:nvPr/>
        </p:nvSpPr>
        <p:spPr>
          <a:xfrm>
            <a:off x="213725" y="1709675"/>
            <a:ext cx="2251800" cy="307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2582825" y="1709675"/>
            <a:ext cx="1409100" cy="307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1"/>
          <p:cNvSpPr/>
          <p:nvPr/>
        </p:nvSpPr>
        <p:spPr>
          <a:xfrm>
            <a:off x="7461700" y="1709675"/>
            <a:ext cx="1569900" cy="307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1"/>
          <p:cNvSpPr/>
          <p:nvPr/>
        </p:nvSpPr>
        <p:spPr>
          <a:xfrm>
            <a:off x="2071900"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a:off x="3847500"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a:off x="7100025" y="1310475"/>
            <a:ext cx="724500" cy="268800"/>
          </a:xfrm>
          <a:prstGeom prst="curvedDown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a:off x="4130150" y="1704275"/>
            <a:ext cx="3207900" cy="307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214"/>
        <p:cNvGrpSpPr/>
        <p:nvPr/>
      </p:nvGrpSpPr>
      <p:grpSpPr>
        <a:xfrm>
          <a:off x="0" y="0"/>
          <a:ext cx="0" cy="0"/>
          <a:chOff x="0" y="0"/>
          <a:chExt cx="0" cy="0"/>
        </a:xfrm>
      </p:grpSpPr>
      <p:sp>
        <p:nvSpPr>
          <p:cNvPr id="215" name="Google Shape;215;p22"/>
          <p:cNvSpPr txBox="1"/>
          <p:nvPr/>
        </p:nvSpPr>
        <p:spPr>
          <a:xfrm>
            <a:off x="0" y="0"/>
            <a:ext cx="9144000" cy="5143500"/>
          </a:xfrm>
          <a:prstGeom prst="rect">
            <a:avLst/>
          </a:prstGeom>
          <a:solidFill>
            <a:schemeClr val="lt1">
              <a:alpha val="98040"/>
            </a:schemeClr>
          </a:solidFill>
          <a:ln w="76200" cap="flat" cmpd="sng">
            <a:solidFill>
              <a:srgbClr val="005893"/>
            </a:solidFill>
            <a:prstDash val="solid"/>
            <a:miter lim="800000"/>
            <a:headEnd type="none" w="sm" len="sm"/>
            <a:tailEnd type="none" w="sm" len="sm"/>
          </a:ln>
        </p:spPr>
        <p:txBody>
          <a:bodyPr spcFirstLastPara="1" wrap="square" lIns="41575" tIns="20775" rIns="41575" bIns="20775" anchor="ctr"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16" name="Google Shape;216;p22"/>
          <p:cNvSpPr/>
          <p:nvPr/>
        </p:nvSpPr>
        <p:spPr>
          <a:xfrm>
            <a:off x="458499" y="542219"/>
            <a:ext cx="8429965" cy="0"/>
          </a:xfrm>
          <a:custGeom>
            <a:avLst/>
            <a:gdLst/>
            <a:ahLst/>
            <a:cxnLst/>
            <a:rect l="l" t="t" r="r" b="b"/>
            <a:pathLst>
              <a:path w="18527395" h="120000" extrusionOk="0">
                <a:moveTo>
                  <a:pt x="0" y="0"/>
                </a:moveTo>
                <a:lnTo>
                  <a:pt x="18526859" y="0"/>
                </a:lnTo>
              </a:path>
            </a:pathLst>
          </a:custGeom>
          <a:noFill/>
          <a:ln w="15700" cap="flat" cmpd="sng">
            <a:solidFill>
              <a:srgbClr val="5E6DB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17" name="Google Shape;217;p22"/>
          <p:cNvSpPr txBox="1"/>
          <p:nvPr/>
        </p:nvSpPr>
        <p:spPr>
          <a:xfrm>
            <a:off x="457055" y="137179"/>
            <a:ext cx="321900" cy="322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18" name="Google Shape;218;p22"/>
          <p:cNvSpPr/>
          <p:nvPr/>
        </p:nvSpPr>
        <p:spPr>
          <a:xfrm>
            <a:off x="1356726" y="324176"/>
            <a:ext cx="25996" cy="25997"/>
          </a:xfrm>
          <a:custGeom>
            <a:avLst/>
            <a:gdLst/>
            <a:ahLst/>
            <a:cxnLst/>
            <a:rect l="l" t="t" r="r" b="b"/>
            <a:pathLst>
              <a:path w="56514" h="56515" extrusionOk="0">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w="56514" h="56515" extrusionOk="0">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19" name="Google Shape;219;p22"/>
          <p:cNvSpPr/>
          <p:nvPr/>
        </p:nvSpPr>
        <p:spPr>
          <a:xfrm>
            <a:off x="1363946" y="329952"/>
            <a:ext cx="11557" cy="14446"/>
          </a:xfrm>
          <a:custGeom>
            <a:avLst/>
            <a:gdLst/>
            <a:ahLst/>
            <a:cxnLst/>
            <a:rect l="l" t="t" r="r" b="b"/>
            <a:pathLst>
              <a:path w="25400" h="31750" extrusionOk="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w="25400" h="31750" extrusionOk="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w="25400" h="31750" extrusionOk="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p:txBody>
      </p:sp>
      <p:sp>
        <p:nvSpPr>
          <p:cNvPr id="220" name="Google Shape;220;p22"/>
          <p:cNvSpPr txBox="1"/>
          <p:nvPr/>
        </p:nvSpPr>
        <p:spPr>
          <a:xfrm>
            <a:off x="828910" y="199271"/>
            <a:ext cx="623700" cy="230100"/>
          </a:xfrm>
          <a:prstGeom prst="rect">
            <a:avLst/>
          </a:prstGeom>
          <a:noFill/>
          <a:ln>
            <a:noFill/>
          </a:ln>
        </p:spPr>
        <p:txBody>
          <a:bodyPr spcFirstLastPara="1" wrap="square" lIns="0" tIns="7800" rIns="0" bIns="0" anchor="t" anchorCtr="0">
            <a:spAutoFit/>
          </a:bodyPr>
          <a:lstStyle/>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RV College of</a:t>
            </a:r>
            <a:endParaRPr sz="600" b="0" i="0" u="none" strike="noStrike" cap="none">
              <a:solidFill>
                <a:srgbClr val="000000"/>
              </a:solidFill>
              <a:latin typeface="Arial"/>
              <a:ea typeface="Arial"/>
              <a:cs typeface="Arial"/>
              <a:sym typeface="Arial"/>
            </a:endParaRPr>
          </a:p>
          <a:p>
            <a:pPr marL="0" marR="0" lvl="0" indent="0" algn="l" rtl="0">
              <a:lnSpc>
                <a:spcPct val="106250"/>
              </a:lnSpc>
              <a:spcBef>
                <a:spcPts val="0"/>
              </a:spcBef>
              <a:spcAft>
                <a:spcPts val="0"/>
              </a:spcAft>
              <a:buClr>
                <a:srgbClr val="231F20"/>
              </a:buClr>
              <a:buSzPts val="700"/>
              <a:buFont typeface="Helvetica Neue"/>
              <a:buNone/>
            </a:pPr>
            <a:r>
              <a:rPr lang="en" sz="700" b="1" i="0" u="none" strike="noStrike" cap="none">
                <a:solidFill>
                  <a:srgbClr val="231F20"/>
                </a:solidFill>
                <a:latin typeface="Helvetica Neue"/>
                <a:ea typeface="Helvetica Neue"/>
                <a:cs typeface="Helvetica Neue"/>
                <a:sym typeface="Helvetica Neue"/>
              </a:rPr>
              <a:t>Engineering </a:t>
            </a:r>
            <a:endParaRPr sz="600" b="0" i="0" u="none" strike="noStrike" cap="none">
              <a:solidFill>
                <a:srgbClr val="000000"/>
              </a:solidFill>
              <a:latin typeface="Arial"/>
              <a:ea typeface="Arial"/>
              <a:cs typeface="Arial"/>
              <a:sym typeface="Arial"/>
            </a:endParaRPr>
          </a:p>
        </p:txBody>
      </p:sp>
      <p:sp>
        <p:nvSpPr>
          <p:cNvPr id="221" name="Google Shape;221;p22"/>
          <p:cNvSpPr txBox="1">
            <a:spLocks noGrp="1"/>
          </p:cNvSpPr>
          <p:nvPr>
            <p:ph type="title"/>
          </p:nvPr>
        </p:nvSpPr>
        <p:spPr>
          <a:xfrm>
            <a:off x="7206027" y="185553"/>
            <a:ext cx="1673700" cy="2154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422C75"/>
              </a:buClr>
              <a:buSzPts val="1400"/>
              <a:buFont typeface="Playfair Display"/>
              <a:buNone/>
            </a:pPr>
            <a:r>
              <a:rPr lang="en" sz="1400" b="0" i="1" u="none">
                <a:solidFill>
                  <a:srgbClr val="422C75"/>
                </a:solidFill>
                <a:latin typeface="Playfair Display"/>
                <a:ea typeface="Playfair Display"/>
                <a:cs typeface="Playfair Display"/>
                <a:sym typeface="Playfair Display"/>
              </a:rPr>
              <a:t>Go, change the world</a:t>
            </a:r>
            <a:endParaRPr/>
          </a:p>
        </p:txBody>
      </p:sp>
      <p:sp>
        <p:nvSpPr>
          <p:cNvPr id="222" name="Google Shape;222;p22"/>
          <p:cNvSpPr txBox="1">
            <a:spLocks noGrp="1"/>
          </p:cNvSpPr>
          <p:nvPr>
            <p:ph type="sldNum" idx="12"/>
          </p:nvPr>
        </p:nvSpPr>
        <p:spPr>
          <a:xfrm>
            <a:off x="6583622" y="4783224"/>
            <a:ext cx="2103300" cy="123000"/>
          </a:xfrm>
          <a:prstGeom prst="rect">
            <a:avLst/>
          </a:prstGeom>
          <a:noFill/>
          <a:ln>
            <a:noFill/>
          </a:ln>
        </p:spPr>
        <p:txBody>
          <a:bodyPr spcFirstLastPara="1" wrap="square" lIns="0" tIns="0" rIns="0" bIns="0" anchor="t" anchorCtr="0">
            <a:spAutoFit/>
          </a:bodyPr>
          <a:lstStyle/>
          <a:p>
            <a:pPr marL="0" lvl="0" indent="0" algn="r" rtl="0">
              <a:lnSpc>
                <a:spcPct val="100000"/>
              </a:lnSpc>
              <a:spcBef>
                <a:spcPts val="0"/>
              </a:spcBef>
              <a:spcAft>
                <a:spcPts val="0"/>
              </a:spcAft>
              <a:buClr>
                <a:srgbClr val="898989"/>
              </a:buClr>
              <a:buSzPts val="800"/>
              <a:buFont typeface="Calibri"/>
              <a:buNone/>
            </a:pPr>
            <a:fld id="{00000000-1234-1234-1234-123412341234}" type="slidenum">
              <a:rPr lang="en"/>
              <a:t>9</a:t>
            </a:fld>
            <a:endParaRPr/>
          </a:p>
        </p:txBody>
      </p:sp>
      <p:sp>
        <p:nvSpPr>
          <p:cNvPr id="223" name="Google Shape;223;p22"/>
          <p:cNvSpPr txBox="1"/>
          <p:nvPr/>
        </p:nvSpPr>
        <p:spPr>
          <a:xfrm>
            <a:off x="464589" y="1092272"/>
            <a:ext cx="3972900" cy="268800"/>
          </a:xfrm>
          <a:prstGeom prst="rect">
            <a:avLst/>
          </a:prstGeom>
          <a:noFill/>
          <a:ln>
            <a:noFill/>
          </a:ln>
        </p:spPr>
        <p:txBody>
          <a:bodyPr spcFirstLastPara="1" wrap="square" lIns="41575" tIns="41575" rIns="41575" bIns="41575" anchor="t" anchorCtr="0">
            <a:spAutoFit/>
          </a:bodyPr>
          <a:lstStyle/>
          <a:p>
            <a:pPr marL="203200" marR="0" lvl="0" indent="0" algn="l" rtl="0">
              <a:lnSpc>
                <a:spcPct val="100000"/>
              </a:lnSpc>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24" name="Google Shape;224;p22"/>
          <p:cNvSpPr txBox="1"/>
          <p:nvPr/>
        </p:nvSpPr>
        <p:spPr>
          <a:xfrm>
            <a:off x="2932701" y="153650"/>
            <a:ext cx="3894600" cy="315000"/>
          </a:xfrm>
          <a:prstGeom prst="rect">
            <a:avLst/>
          </a:prstGeom>
          <a:solidFill>
            <a:schemeClr val="lt1">
              <a:alpha val="98040"/>
            </a:schemeClr>
          </a:solidFill>
          <a:ln w="76200" cap="flat" cmpd="sng">
            <a:solidFill>
              <a:schemeClr val="lt1"/>
            </a:solidFill>
            <a:prstDash val="solid"/>
            <a:miter lim="8000"/>
            <a:headEnd type="none" w="sm" len="sm"/>
            <a:tailEnd type="none" w="sm" len="sm"/>
          </a:ln>
        </p:spPr>
        <p:txBody>
          <a:bodyPr spcFirstLastPara="1" wrap="square" lIns="41575" tIns="41575" rIns="41575" bIns="41575" anchor="ctr" anchorCtr="0">
            <a:spAutoFit/>
          </a:bodyPr>
          <a:lstStyle/>
          <a:p>
            <a:pPr marL="0" marR="0" lvl="0" indent="0" algn="ctr" rtl="0">
              <a:lnSpc>
                <a:spcPct val="100000"/>
              </a:lnSpc>
              <a:spcBef>
                <a:spcPts val="0"/>
              </a:spcBef>
              <a:spcAft>
                <a:spcPts val="0"/>
              </a:spcAft>
              <a:buClr>
                <a:srgbClr val="000000"/>
              </a:buClr>
              <a:buSzPts val="1500"/>
              <a:buFont typeface="Arial"/>
              <a:buNone/>
            </a:pPr>
            <a:r>
              <a:rPr lang="en" sz="1500" b="1">
                <a:solidFill>
                  <a:srgbClr val="FF0000"/>
                </a:solidFill>
              </a:rPr>
              <a:t>OPERATIONS ON RED BLACK TREES</a:t>
            </a:r>
            <a:endParaRPr sz="1500" b="1" i="0" u="none" strike="noStrike" cap="none">
              <a:solidFill>
                <a:srgbClr val="FF0000"/>
              </a:solidFill>
              <a:latin typeface="Arial"/>
              <a:ea typeface="Arial"/>
              <a:cs typeface="Arial"/>
              <a:sym typeface="Arial"/>
            </a:endParaRPr>
          </a:p>
        </p:txBody>
      </p:sp>
      <p:pic>
        <p:nvPicPr>
          <p:cNvPr id="225" name="Google Shape;225;p22"/>
          <p:cNvPicPr preferRelativeResize="0"/>
          <p:nvPr/>
        </p:nvPicPr>
        <p:blipFill>
          <a:blip r:embed="rId4">
            <a:alphaModFix/>
          </a:blip>
          <a:stretch>
            <a:fillRect/>
          </a:stretch>
        </p:blipFill>
        <p:spPr>
          <a:xfrm>
            <a:off x="0" y="0"/>
            <a:ext cx="3859400" cy="5197876"/>
          </a:xfrm>
          <a:prstGeom prst="rect">
            <a:avLst/>
          </a:prstGeom>
          <a:noFill/>
          <a:ln>
            <a:noFill/>
          </a:ln>
        </p:spPr>
      </p:pic>
      <p:pic>
        <p:nvPicPr>
          <p:cNvPr id="226" name="Google Shape;226;p22"/>
          <p:cNvPicPr preferRelativeResize="0"/>
          <p:nvPr/>
        </p:nvPicPr>
        <p:blipFill>
          <a:blip r:embed="rId5">
            <a:alphaModFix/>
          </a:blip>
          <a:stretch>
            <a:fillRect/>
          </a:stretch>
        </p:blipFill>
        <p:spPr>
          <a:xfrm>
            <a:off x="4219275" y="845625"/>
            <a:ext cx="4748600" cy="38069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66.png"/></Relationships>
</file>

<file path=ppt/webextensions/webextension1.xml><?xml version="1.0" encoding="utf-8"?>
<we:webextension xmlns:we="http://schemas.microsoft.com/office/webextensions/webextension/2010/11" id="{25402F62-91FB-472C-B0D1-F40F55F0ECB0}">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cs.csubak.edu/~msarr/visualizations/RedBlack.html&quot;,&quot;values&quot;:{},&quot;data&quot;:{&quot;uri&quot;:&quot;www.cs.csubak.edu/~msarr/visualizations/RedBlack.html&quot;},&quot;secure&quot;:false}],&quot;name&quot;:&quot;www.cs.csubak.edu/~msarr/visualizations/RedBlack.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81AC8E0D-8C1C-4CEF-9AB0-917220E29DC5}">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onlinegdb.com/Kxj2wZaQR&quot;,&quot;values&quot;:{},&quot;data&quot;:{&quot;uri&quot;:&quot;onlinegdb.com/Kxj2wZaQR&quot;},&quot;secure&quot;:false}],&quot;name&quot;:&quot;onlinegdb.com/Kxj2wZaQR&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299</TotalTime>
  <Words>3323</Words>
  <Application>Microsoft Office PowerPoint</Application>
  <PresentationFormat>On-screen Show (16:9)</PresentationFormat>
  <Paragraphs>487</Paragraphs>
  <Slides>43</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Helvetica Neue</vt:lpstr>
      <vt:lpstr>Playfair Display</vt:lpstr>
      <vt:lpstr>Roboto</vt:lpstr>
      <vt:lpstr>Calibri</vt:lpstr>
      <vt:lpstr>Simple Light</vt:lpstr>
      <vt:lpstr>PowerPoint Presentation</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lpstr>Go, change the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Neha N</cp:lastModifiedBy>
  <cp:revision>8</cp:revision>
  <dcterms:modified xsi:type="dcterms:W3CDTF">2022-01-24T14:33:32Z</dcterms:modified>
</cp:coreProperties>
</file>